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86" r:id="rId3"/>
    <p:sldId id="287" r:id="rId4"/>
    <p:sldId id="288" r:id="rId5"/>
    <p:sldId id="289" r:id="rId6"/>
    <p:sldId id="257" r:id="rId7"/>
    <p:sldId id="261" r:id="rId8"/>
    <p:sldId id="262" r:id="rId9"/>
    <p:sldId id="263" r:id="rId10"/>
    <p:sldId id="264" r:id="rId11"/>
    <p:sldId id="268" r:id="rId12"/>
    <p:sldId id="272" r:id="rId13"/>
    <p:sldId id="269" r:id="rId14"/>
    <p:sldId id="271" r:id="rId15"/>
    <p:sldId id="265" r:id="rId16"/>
    <p:sldId id="275" r:id="rId17"/>
    <p:sldId id="266" r:id="rId18"/>
    <p:sldId id="273" r:id="rId19"/>
    <p:sldId id="274" r:id="rId20"/>
    <p:sldId id="267" r:id="rId21"/>
    <p:sldId id="278" r:id="rId22"/>
    <p:sldId id="281" r:id="rId23"/>
    <p:sldId id="284" r:id="rId24"/>
    <p:sldId id="285" r:id="rId25"/>
    <p:sldId id="294" r:id="rId26"/>
    <p:sldId id="295" r:id="rId27"/>
    <p:sldId id="276" r:id="rId28"/>
    <p:sldId id="277" r:id="rId29"/>
    <p:sldId id="279" r:id="rId30"/>
    <p:sldId id="280" r:id="rId31"/>
    <p:sldId id="291" r:id="rId32"/>
    <p:sldId id="290" r:id="rId33"/>
    <p:sldId id="292" r:id="rId34"/>
    <p:sldId id="283" r:id="rId35"/>
    <p:sldId id="282" r:id="rId36"/>
    <p:sldId id="293" r:id="rId37"/>
    <p:sldId id="258" r:id="rId38"/>
    <p:sldId id="260" r:id="rId39"/>
    <p:sldId id="296"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1410" y="-10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0ED8D95-EF95-4A5D-B10E-F9DE2D05911D}" type="datetimeFigureOut">
              <a:rPr lang="en-US" smtClean="0"/>
              <a:t>3/13/2013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8449F-53AF-4477-88C1-AF5F6718A1A3}" type="slidenum">
              <a:rPr lang="en-US" smtClean="0"/>
              <a:t>‹#›</a:t>
            </a:fld>
            <a:endParaRPr lang="en-US"/>
          </a:p>
        </p:txBody>
      </p:sp>
    </p:spTree>
    <p:extLst>
      <p:ext uri="{BB962C8B-B14F-4D97-AF65-F5344CB8AC3E}">
        <p14:creationId xmlns:p14="http://schemas.microsoft.com/office/powerpoint/2010/main" val="126589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ED8D95-EF95-4A5D-B10E-F9DE2D05911D}" type="datetimeFigureOut">
              <a:rPr lang="en-US" smtClean="0"/>
              <a:t>3/13/2013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8449F-53AF-4477-88C1-AF5F6718A1A3}" type="slidenum">
              <a:rPr lang="en-US" smtClean="0"/>
              <a:t>‹#›</a:t>
            </a:fld>
            <a:endParaRPr lang="en-US"/>
          </a:p>
        </p:txBody>
      </p:sp>
    </p:spTree>
    <p:extLst>
      <p:ext uri="{BB962C8B-B14F-4D97-AF65-F5344CB8AC3E}">
        <p14:creationId xmlns:p14="http://schemas.microsoft.com/office/powerpoint/2010/main" val="302195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ED8D95-EF95-4A5D-B10E-F9DE2D05911D}" type="datetimeFigureOut">
              <a:rPr lang="en-US" smtClean="0"/>
              <a:t>3/13/2013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8449F-53AF-4477-88C1-AF5F6718A1A3}" type="slidenum">
              <a:rPr lang="en-US" smtClean="0"/>
              <a:t>‹#›</a:t>
            </a:fld>
            <a:endParaRPr lang="en-US"/>
          </a:p>
        </p:txBody>
      </p:sp>
    </p:spTree>
    <p:extLst>
      <p:ext uri="{BB962C8B-B14F-4D97-AF65-F5344CB8AC3E}">
        <p14:creationId xmlns:p14="http://schemas.microsoft.com/office/powerpoint/2010/main" val="1488472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ED8D95-EF95-4A5D-B10E-F9DE2D05911D}" type="datetimeFigureOut">
              <a:rPr lang="en-US" smtClean="0"/>
              <a:t>3/13/2013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8449F-53AF-4477-88C1-AF5F6718A1A3}" type="slidenum">
              <a:rPr lang="en-US" smtClean="0"/>
              <a:t>‹#›</a:t>
            </a:fld>
            <a:endParaRPr lang="en-US"/>
          </a:p>
        </p:txBody>
      </p:sp>
    </p:spTree>
    <p:extLst>
      <p:ext uri="{BB962C8B-B14F-4D97-AF65-F5344CB8AC3E}">
        <p14:creationId xmlns:p14="http://schemas.microsoft.com/office/powerpoint/2010/main" val="1428981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ED8D95-EF95-4A5D-B10E-F9DE2D05911D}" type="datetimeFigureOut">
              <a:rPr lang="en-US" smtClean="0"/>
              <a:t>3/13/2013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8449F-53AF-4477-88C1-AF5F6718A1A3}" type="slidenum">
              <a:rPr lang="en-US" smtClean="0"/>
              <a:t>‹#›</a:t>
            </a:fld>
            <a:endParaRPr lang="en-US"/>
          </a:p>
        </p:txBody>
      </p:sp>
    </p:spTree>
    <p:extLst>
      <p:ext uri="{BB962C8B-B14F-4D97-AF65-F5344CB8AC3E}">
        <p14:creationId xmlns:p14="http://schemas.microsoft.com/office/powerpoint/2010/main" val="801691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ED8D95-EF95-4A5D-B10E-F9DE2D05911D}" type="datetimeFigureOut">
              <a:rPr lang="en-US" smtClean="0"/>
              <a:t>3/13/2013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D8449F-53AF-4477-88C1-AF5F6718A1A3}" type="slidenum">
              <a:rPr lang="en-US" smtClean="0"/>
              <a:t>‹#›</a:t>
            </a:fld>
            <a:endParaRPr lang="en-US"/>
          </a:p>
        </p:txBody>
      </p:sp>
    </p:spTree>
    <p:extLst>
      <p:ext uri="{BB962C8B-B14F-4D97-AF65-F5344CB8AC3E}">
        <p14:creationId xmlns:p14="http://schemas.microsoft.com/office/powerpoint/2010/main" val="2580311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ED8D95-EF95-4A5D-B10E-F9DE2D05911D}" type="datetimeFigureOut">
              <a:rPr lang="en-US" smtClean="0"/>
              <a:t>3/13/2013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D8449F-53AF-4477-88C1-AF5F6718A1A3}" type="slidenum">
              <a:rPr lang="en-US" smtClean="0"/>
              <a:t>‹#›</a:t>
            </a:fld>
            <a:endParaRPr lang="en-US"/>
          </a:p>
        </p:txBody>
      </p:sp>
    </p:spTree>
    <p:extLst>
      <p:ext uri="{BB962C8B-B14F-4D97-AF65-F5344CB8AC3E}">
        <p14:creationId xmlns:p14="http://schemas.microsoft.com/office/powerpoint/2010/main" val="188072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ED8D95-EF95-4A5D-B10E-F9DE2D05911D}" type="datetimeFigureOut">
              <a:rPr lang="en-US" smtClean="0"/>
              <a:t>3/13/2013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D8449F-53AF-4477-88C1-AF5F6718A1A3}" type="slidenum">
              <a:rPr lang="en-US" smtClean="0"/>
              <a:t>‹#›</a:t>
            </a:fld>
            <a:endParaRPr lang="en-US"/>
          </a:p>
        </p:txBody>
      </p:sp>
    </p:spTree>
    <p:extLst>
      <p:ext uri="{BB962C8B-B14F-4D97-AF65-F5344CB8AC3E}">
        <p14:creationId xmlns:p14="http://schemas.microsoft.com/office/powerpoint/2010/main" val="1838264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ED8D95-EF95-4A5D-B10E-F9DE2D05911D}" type="datetimeFigureOut">
              <a:rPr lang="en-US" smtClean="0"/>
              <a:t>3/13/2013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D8449F-53AF-4477-88C1-AF5F6718A1A3}" type="slidenum">
              <a:rPr lang="en-US" smtClean="0"/>
              <a:t>‹#›</a:t>
            </a:fld>
            <a:endParaRPr lang="en-US"/>
          </a:p>
        </p:txBody>
      </p:sp>
    </p:spTree>
    <p:extLst>
      <p:ext uri="{BB962C8B-B14F-4D97-AF65-F5344CB8AC3E}">
        <p14:creationId xmlns:p14="http://schemas.microsoft.com/office/powerpoint/2010/main" val="970079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ED8D95-EF95-4A5D-B10E-F9DE2D05911D}" type="datetimeFigureOut">
              <a:rPr lang="en-US" smtClean="0"/>
              <a:t>3/13/2013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D8449F-53AF-4477-88C1-AF5F6718A1A3}" type="slidenum">
              <a:rPr lang="en-US" smtClean="0"/>
              <a:t>‹#›</a:t>
            </a:fld>
            <a:endParaRPr lang="en-US"/>
          </a:p>
        </p:txBody>
      </p:sp>
    </p:spTree>
    <p:extLst>
      <p:ext uri="{BB962C8B-B14F-4D97-AF65-F5344CB8AC3E}">
        <p14:creationId xmlns:p14="http://schemas.microsoft.com/office/powerpoint/2010/main" val="723215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ED8D95-EF95-4A5D-B10E-F9DE2D05911D}" type="datetimeFigureOut">
              <a:rPr lang="en-US" smtClean="0"/>
              <a:t>3/13/2013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D8449F-53AF-4477-88C1-AF5F6718A1A3}" type="slidenum">
              <a:rPr lang="en-US" smtClean="0"/>
              <a:t>‹#›</a:t>
            </a:fld>
            <a:endParaRPr lang="en-US"/>
          </a:p>
        </p:txBody>
      </p:sp>
    </p:spTree>
    <p:extLst>
      <p:ext uri="{BB962C8B-B14F-4D97-AF65-F5344CB8AC3E}">
        <p14:creationId xmlns:p14="http://schemas.microsoft.com/office/powerpoint/2010/main" val="965172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ED8D95-EF95-4A5D-B10E-F9DE2D05911D}" type="datetimeFigureOut">
              <a:rPr lang="en-US" smtClean="0"/>
              <a:t>3/13/2013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D8449F-53AF-4477-88C1-AF5F6718A1A3}" type="slidenum">
              <a:rPr lang="en-US" smtClean="0"/>
              <a:t>‹#›</a:t>
            </a:fld>
            <a:endParaRPr lang="en-US"/>
          </a:p>
        </p:txBody>
      </p:sp>
    </p:spTree>
    <p:extLst>
      <p:ext uri="{BB962C8B-B14F-4D97-AF65-F5344CB8AC3E}">
        <p14:creationId xmlns:p14="http://schemas.microsoft.com/office/powerpoint/2010/main" val="27013049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wmv"/><Relationship Id="rId1" Type="http://schemas.openxmlformats.org/officeDocument/2006/relationships/video" Target="NULL" TargetMode="External"/><Relationship Id="rId5" Type="http://schemas.openxmlformats.org/officeDocument/2006/relationships/image" Target="../media/image3.gif"/><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wmv"/><Relationship Id="rId1" Type="http://schemas.openxmlformats.org/officeDocument/2006/relationships/video" Target="NULL" TargetMode="External"/><Relationship Id="rId5" Type="http://schemas.openxmlformats.org/officeDocument/2006/relationships/image" Target="../media/image6.png"/><Relationship Id="rId4" Type="http://schemas.openxmlformats.org/officeDocument/2006/relationships/image" Target="../media/image3.gif"/></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wmv"/><Relationship Id="rId1" Type="http://schemas.openxmlformats.org/officeDocument/2006/relationships/video" Target="NULL" TargetMode="External"/><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hyperlink" Target="http://www.nssf.org/share/PDF/NSSF-NY_SAFE_Act_Summary_2013-01-24.pdf" TargetMode="External"/><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mv"/><Relationship Id="rId1" Type="http://schemas.openxmlformats.org/officeDocument/2006/relationships/video" Target="NULL" TargetMode="Externa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4614" y="1704216"/>
            <a:ext cx="4953000" cy="4934990"/>
          </a:xfrm>
          <a:prstGeom prst="rect">
            <a:avLst/>
          </a:prstGeom>
        </p:spPr>
      </p:pic>
      <p:sp>
        <p:nvSpPr>
          <p:cNvPr id="5" name="TextBox 4"/>
          <p:cNvSpPr txBox="1"/>
          <p:nvPr/>
        </p:nvSpPr>
        <p:spPr>
          <a:xfrm>
            <a:off x="-10886" y="362634"/>
            <a:ext cx="9144000" cy="707886"/>
          </a:xfrm>
          <a:prstGeom prst="rect">
            <a:avLst/>
          </a:prstGeom>
          <a:noFill/>
        </p:spPr>
        <p:txBody>
          <a:bodyPr wrap="square" rtlCol="0">
            <a:spAutoFit/>
          </a:bodyPr>
          <a:lstStyle/>
          <a:p>
            <a:pPr algn="ctr"/>
            <a:r>
              <a:rPr lang="en-US" sz="4000" b="1" dirty="0" smtClean="0">
                <a:effectLst/>
              </a:rPr>
              <a:t>WE WILL NOT COMPLY</a:t>
            </a:r>
            <a:endParaRPr lang="en-US" sz="4000" b="1" dirty="0" smtClean="0">
              <a:effectLst/>
            </a:endParaRPr>
          </a:p>
        </p:txBody>
      </p:sp>
      <p:sp>
        <p:nvSpPr>
          <p:cNvPr id="2" name="TextBox 1"/>
          <p:cNvSpPr txBox="1"/>
          <p:nvPr/>
        </p:nvSpPr>
        <p:spPr>
          <a:xfrm>
            <a:off x="6736092" y="6435709"/>
            <a:ext cx="2364365" cy="369332"/>
          </a:xfrm>
          <a:prstGeom prst="rect">
            <a:avLst/>
          </a:prstGeom>
          <a:noFill/>
        </p:spPr>
        <p:txBody>
          <a:bodyPr wrap="none" rtlCol="0">
            <a:spAutoFit/>
          </a:bodyPr>
          <a:lstStyle/>
          <a:p>
            <a:r>
              <a:rPr lang="en-US" dirty="0" smtClean="0"/>
              <a:t>VERSION DATE 2/11/13</a:t>
            </a:r>
            <a:endParaRPr lang="en-US" dirty="0"/>
          </a:p>
        </p:txBody>
      </p:sp>
    </p:spTree>
    <p:extLst>
      <p:ext uri="{BB962C8B-B14F-4D97-AF65-F5344CB8AC3E}">
        <p14:creationId xmlns:p14="http://schemas.microsoft.com/office/powerpoint/2010/main" val="2065486335"/>
      </p:ext>
    </p:extLst>
  </p:cSld>
  <p:clrMapOvr>
    <a:masterClrMapping/>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a:t>Magazine capacity </a:t>
            </a:r>
          </a:p>
        </p:txBody>
      </p:sp>
      <p:sp>
        <p:nvSpPr>
          <p:cNvPr id="3" name="Content Placeholder 2"/>
          <p:cNvSpPr>
            <a:spLocks noGrp="1"/>
          </p:cNvSpPr>
          <p:nvPr>
            <p:ph idx="1"/>
          </p:nvPr>
        </p:nvSpPr>
        <p:spPr>
          <a:xfrm>
            <a:off x="457200" y="1600200"/>
            <a:ext cx="8229600" cy="5257800"/>
          </a:xfrm>
        </p:spPr>
        <p:txBody>
          <a:bodyPr>
            <a:normAutofit/>
          </a:bodyPr>
          <a:lstStyle/>
          <a:p>
            <a:r>
              <a:rPr lang="en-US" dirty="0"/>
              <a:t>Effective April 15, 2013, only magazines that contain seven rounds of ammunition or less can be sold in New York. Magazines that can hold more than seven rounds but not more than ten rounds and are currently possessed will be grandfathered, but may only be loaded with seven rounds.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6172200"/>
            <a:ext cx="809625" cy="533400"/>
          </a:xfrm>
          <a:prstGeom prst="rect">
            <a:avLst/>
          </a:prstGeom>
        </p:spPr>
      </p:pic>
    </p:spTree>
    <p:extLst>
      <p:ext uri="{BB962C8B-B14F-4D97-AF65-F5344CB8AC3E}">
        <p14:creationId xmlns:p14="http://schemas.microsoft.com/office/powerpoint/2010/main" val="21160277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a:t>Magazine capacity</a:t>
            </a:r>
            <a:r>
              <a:rPr lang="en-US" dirty="0"/>
              <a:t> </a:t>
            </a:r>
          </a:p>
        </p:txBody>
      </p:sp>
      <p:sp>
        <p:nvSpPr>
          <p:cNvPr id="3" name="Content Placeholder 2"/>
          <p:cNvSpPr>
            <a:spLocks noGrp="1"/>
          </p:cNvSpPr>
          <p:nvPr>
            <p:ph idx="1"/>
          </p:nvPr>
        </p:nvSpPr>
        <p:spPr>
          <a:xfrm>
            <a:off x="457200" y="1600200"/>
            <a:ext cx="8229600" cy="5257800"/>
          </a:xfrm>
        </p:spPr>
        <p:txBody>
          <a:bodyPr>
            <a:normAutofit/>
          </a:bodyPr>
          <a:lstStyle/>
          <a:p>
            <a:r>
              <a:rPr lang="en-US" dirty="0" smtClean="0"/>
              <a:t>By </a:t>
            </a:r>
            <a:r>
              <a:rPr lang="en-US" dirty="0"/>
              <a:t>January 15, 2014, magazines that have the capacity to hold more than ten rounds of ammunition that were grandfathered by 1994 legislation must be discarded or sold to a licensed dealer or an out--‐of--‐state purchaser. Exceptions are made for large capacity magazines that are curios or relics. </a:t>
            </a:r>
            <a:r>
              <a:rPr lang="en-US" dirty="0" smtClean="0"/>
              <a:t> </a:t>
            </a:r>
            <a:r>
              <a:rPr lang="en-US" b="1" dirty="0" smtClean="0">
                <a:solidFill>
                  <a:schemeClr val="accent6">
                    <a:lumMod val="75000"/>
                  </a:schemeClr>
                </a:solidFill>
              </a:rPr>
              <a:t>(More than 50 years old.)</a:t>
            </a:r>
            <a:endParaRPr lang="en-US" b="1" dirty="0">
              <a:solidFill>
                <a:schemeClr val="accent6">
                  <a:lumMod val="7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6172200"/>
            <a:ext cx="809625" cy="533400"/>
          </a:xfrm>
          <a:prstGeom prst="rect">
            <a:avLst/>
          </a:prstGeom>
        </p:spPr>
      </p:pic>
    </p:spTree>
    <p:extLst>
      <p:ext uri="{BB962C8B-B14F-4D97-AF65-F5344CB8AC3E}">
        <p14:creationId xmlns:p14="http://schemas.microsoft.com/office/powerpoint/2010/main" val="34992004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a:t>Magazine capacity</a:t>
            </a:r>
            <a:r>
              <a:rPr lang="en-US" dirty="0"/>
              <a:t> </a:t>
            </a:r>
          </a:p>
        </p:txBody>
      </p:sp>
      <p:sp>
        <p:nvSpPr>
          <p:cNvPr id="3" name="Content Placeholder 2"/>
          <p:cNvSpPr>
            <a:spLocks noGrp="1"/>
          </p:cNvSpPr>
          <p:nvPr>
            <p:ph idx="1"/>
          </p:nvPr>
        </p:nvSpPr>
        <p:spPr>
          <a:xfrm>
            <a:off x="457200" y="1600200"/>
            <a:ext cx="8229600" cy="5257800"/>
          </a:xfrm>
        </p:spPr>
        <p:txBody>
          <a:bodyPr>
            <a:normAutofit fontScale="85000" lnSpcReduction="10000"/>
          </a:bodyPr>
          <a:lstStyle/>
          <a:p>
            <a:r>
              <a:rPr lang="en-US" dirty="0"/>
              <a:t>Exemptions to allow manufacturers, licensed dealers and police officers to possess large capacity magazines continue to apply, except for an apparent drafting error in the NY SAFE Act that can read to prohibit anyone from possessing a magazine that is loaded with more than seven rounds. The exemption provided by Penal Law §265.20(a)(8) for manufacturers of “large capacity ammunition feeding devices”, etc. was unchanged, so that Section 265.02(8), which makes possession of a “large capacity ammunition feeding device” a class D felony wouldn’t apply to a manufacturer, even though the definition of a “large capacity ammunition feeding devices” has been expanded.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6172200"/>
            <a:ext cx="809625" cy="533400"/>
          </a:xfrm>
          <a:prstGeom prst="rect">
            <a:avLst/>
          </a:prstGeom>
        </p:spPr>
      </p:pic>
    </p:spTree>
    <p:extLst>
      <p:ext uri="{BB962C8B-B14F-4D97-AF65-F5344CB8AC3E}">
        <p14:creationId xmlns:p14="http://schemas.microsoft.com/office/powerpoint/2010/main" val="20036104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a:t>Magazine capacity</a:t>
            </a:r>
            <a:r>
              <a:rPr lang="en-US" dirty="0"/>
              <a:t> </a:t>
            </a:r>
          </a:p>
        </p:txBody>
      </p:sp>
      <p:sp>
        <p:nvSpPr>
          <p:cNvPr id="3" name="Content Placeholder 2"/>
          <p:cNvSpPr>
            <a:spLocks noGrp="1"/>
          </p:cNvSpPr>
          <p:nvPr>
            <p:ph idx="1"/>
          </p:nvPr>
        </p:nvSpPr>
        <p:spPr>
          <a:xfrm>
            <a:off x="457200" y="1600200"/>
            <a:ext cx="8229600" cy="5257800"/>
          </a:xfrm>
        </p:spPr>
        <p:txBody>
          <a:bodyPr>
            <a:normAutofit/>
          </a:bodyPr>
          <a:lstStyle/>
          <a:p>
            <a:r>
              <a:rPr lang="en-US" dirty="0"/>
              <a:t>This would be the end of the discussion except that the SAFE Act added two new sections banning certain magazines that are not exempted by Section 265.20: </a:t>
            </a:r>
          </a:p>
          <a:p>
            <a:pPr lvl="1"/>
            <a:r>
              <a:rPr lang="en-US" sz="3200" dirty="0"/>
              <a:t>Penal Law § 265.36: Makes it a class A misdemeanor to knowingly possess a </a:t>
            </a:r>
            <a:r>
              <a:rPr lang="en-US" sz="3200" b="1" dirty="0"/>
              <a:t>“greater than ten” </a:t>
            </a:r>
            <a:r>
              <a:rPr lang="en-US" sz="3200" dirty="0"/>
              <a:t>magazine manufactured before 9/13/1994, if owned before </a:t>
            </a:r>
            <a:r>
              <a:rPr lang="en-US" sz="3200" dirty="0" smtClean="0"/>
              <a:t>1/15/2013.</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6172200"/>
            <a:ext cx="809625" cy="533400"/>
          </a:xfrm>
          <a:prstGeom prst="rect">
            <a:avLst/>
          </a:prstGeom>
        </p:spPr>
      </p:pic>
    </p:spTree>
    <p:extLst>
      <p:ext uri="{BB962C8B-B14F-4D97-AF65-F5344CB8AC3E}">
        <p14:creationId xmlns:p14="http://schemas.microsoft.com/office/powerpoint/2010/main" val="41847538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a:t>Magazine capacity</a:t>
            </a:r>
            <a:r>
              <a:rPr lang="en-US" dirty="0"/>
              <a:t> </a:t>
            </a:r>
          </a:p>
        </p:txBody>
      </p:sp>
      <p:sp>
        <p:nvSpPr>
          <p:cNvPr id="3" name="Content Placeholder 2"/>
          <p:cNvSpPr>
            <a:spLocks noGrp="1"/>
          </p:cNvSpPr>
          <p:nvPr>
            <p:ph idx="1"/>
          </p:nvPr>
        </p:nvSpPr>
        <p:spPr>
          <a:xfrm>
            <a:off x="457200" y="1600200"/>
            <a:ext cx="8229600" cy="5257800"/>
          </a:xfrm>
        </p:spPr>
        <p:txBody>
          <a:bodyPr>
            <a:normAutofit/>
          </a:bodyPr>
          <a:lstStyle/>
          <a:p>
            <a:pPr lvl="1"/>
            <a:r>
              <a:rPr lang="en-US" sz="3200" dirty="0"/>
              <a:t>Penal Law § 265.37: Makes it a class A misdemeanor to knowingly possess an “ammunition feeding device” that was possessed before 1/15/2013 if it has a capacity of “more than seven but less than ten” if loaded with more than seven. </a:t>
            </a:r>
          </a:p>
          <a:p>
            <a:pPr marL="0" indent="0">
              <a:buNone/>
            </a:pPr>
            <a:r>
              <a:rPr lang="en-US" dirty="0"/>
              <a:t>Penal Law § 265.37 could conceivably apply to a manufacturer, if rounds are put in a pre--‐1/15/2013 magazine. Police officers have the same issue</a:t>
            </a:r>
            <a:r>
              <a:rPr lang="en-US" dirty="0" smtClean="0"/>
              <a: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6172200"/>
            <a:ext cx="809625" cy="533400"/>
          </a:xfrm>
          <a:prstGeom prst="rect">
            <a:avLst/>
          </a:prstGeom>
        </p:spPr>
      </p:pic>
    </p:spTree>
    <p:extLst>
      <p:ext uri="{BB962C8B-B14F-4D97-AF65-F5344CB8AC3E}">
        <p14:creationId xmlns:p14="http://schemas.microsoft.com/office/powerpoint/2010/main" val="5760657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Ammunition Sales</a:t>
            </a:r>
            <a:endParaRPr lang="en-US" dirty="0"/>
          </a:p>
        </p:txBody>
      </p:sp>
      <p:sp>
        <p:nvSpPr>
          <p:cNvPr id="3" name="Content Placeholder 2"/>
          <p:cNvSpPr>
            <a:spLocks noGrp="1"/>
          </p:cNvSpPr>
          <p:nvPr>
            <p:ph idx="1"/>
          </p:nvPr>
        </p:nvSpPr>
        <p:spPr/>
        <p:txBody>
          <a:bodyPr>
            <a:normAutofit/>
          </a:bodyPr>
          <a:lstStyle/>
          <a:p>
            <a:r>
              <a:rPr lang="en-US" dirty="0" smtClean="0"/>
              <a:t>Effective </a:t>
            </a:r>
            <a:r>
              <a:rPr lang="en-US" dirty="0"/>
              <a:t>January 15, 2014, sellers of ammunition must (1) register with the New York State Police, (2) run any buyer through a State--‐created review of disqualifiers to ensure that the buyer is not prohibited by law from possessing ammunition, and (3) keep records of sales that are electronically accessible to the State. The NY SAFE Act also bans direct internet sales of ammunition</a:t>
            </a:r>
            <a:r>
              <a:rPr lang="en-US" dirty="0" smtClean="0"/>
              <a:t>.</a:t>
            </a:r>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6172200"/>
            <a:ext cx="809625" cy="533400"/>
          </a:xfrm>
          <a:prstGeom prst="rect">
            <a:avLst/>
          </a:prstGeom>
        </p:spPr>
      </p:pic>
    </p:spTree>
    <p:extLst>
      <p:ext uri="{BB962C8B-B14F-4D97-AF65-F5344CB8AC3E}">
        <p14:creationId xmlns:p14="http://schemas.microsoft.com/office/powerpoint/2010/main" val="42154103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t>Database for </a:t>
            </a:r>
            <a:r>
              <a:rPr lang="en-US" b="1" i="1" dirty="0" smtClean="0"/>
              <a:t>Universal</a:t>
            </a:r>
            <a:br>
              <a:rPr lang="en-US" b="1" i="1" dirty="0" smtClean="0"/>
            </a:br>
            <a:r>
              <a:rPr lang="en-US" b="1" i="1" dirty="0" smtClean="0"/>
              <a:t>Background </a:t>
            </a:r>
            <a:r>
              <a:rPr lang="en-US" b="1" i="1" dirty="0"/>
              <a:t>Checks</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r>
              <a:rPr lang="en-US" dirty="0" smtClean="0"/>
              <a:t>The </a:t>
            </a:r>
            <a:r>
              <a:rPr lang="en-US" dirty="0"/>
              <a:t>NY SAFE Act mandates a statewide license and record database to be run by the New York State Police, to become effective on January 15, 2014. This will require individuals </a:t>
            </a:r>
            <a:r>
              <a:rPr lang="en-US" dirty="0" smtClean="0"/>
              <a:t>who </a:t>
            </a:r>
            <a:r>
              <a:rPr lang="en-US" dirty="0"/>
              <a:t>own a handgun or an assault rifle to recertify their permit every five years through their county of residence.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6172200"/>
            <a:ext cx="809625" cy="533400"/>
          </a:xfrm>
          <a:prstGeom prst="rect">
            <a:avLst/>
          </a:prstGeom>
        </p:spPr>
      </p:pic>
    </p:spTree>
    <p:extLst>
      <p:ext uri="{BB962C8B-B14F-4D97-AF65-F5344CB8AC3E}">
        <p14:creationId xmlns:p14="http://schemas.microsoft.com/office/powerpoint/2010/main" val="27881562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t>Database for Universal</a:t>
            </a:r>
            <a:br>
              <a:rPr lang="en-US" b="1" i="1" dirty="0"/>
            </a:br>
            <a:r>
              <a:rPr lang="en-US" b="1" i="1" dirty="0"/>
              <a:t>Background Checks</a:t>
            </a:r>
            <a:endParaRPr lang="en-US" dirty="0"/>
          </a:p>
        </p:txBody>
      </p:sp>
      <p:sp>
        <p:nvSpPr>
          <p:cNvPr id="3" name="Content Placeholder 2"/>
          <p:cNvSpPr>
            <a:spLocks noGrp="1"/>
          </p:cNvSpPr>
          <p:nvPr>
            <p:ph idx="1"/>
          </p:nvPr>
        </p:nvSpPr>
        <p:spPr>
          <a:xfrm>
            <a:off x="457200" y="1676400"/>
            <a:ext cx="8229600" cy="5181600"/>
          </a:xfrm>
        </p:spPr>
        <p:txBody>
          <a:bodyPr/>
          <a:lstStyle/>
          <a:p>
            <a:r>
              <a:rPr lang="en-US" dirty="0"/>
              <a:t>This database will enable checks against other databases containing the names of people who should be disqualified from possessing firearms, including those with criminal convictions, involuntary commitments, and those subject to orders of protection, as well as death records.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6172200"/>
            <a:ext cx="809625" cy="533400"/>
          </a:xfrm>
          <a:prstGeom prst="rect">
            <a:avLst/>
          </a:prstGeom>
        </p:spPr>
      </p:pic>
    </p:spTree>
    <p:extLst>
      <p:ext uri="{BB962C8B-B14F-4D97-AF65-F5344CB8AC3E}">
        <p14:creationId xmlns:p14="http://schemas.microsoft.com/office/powerpoint/2010/main" val="42154103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Private Firearm Sales</a:t>
            </a:r>
            <a:endParaRPr lang="en-US" dirty="0"/>
          </a:p>
        </p:txBody>
      </p:sp>
      <p:sp>
        <p:nvSpPr>
          <p:cNvPr id="3" name="Content Placeholder 2"/>
          <p:cNvSpPr>
            <a:spLocks noGrp="1"/>
          </p:cNvSpPr>
          <p:nvPr>
            <p:ph idx="1"/>
          </p:nvPr>
        </p:nvSpPr>
        <p:spPr/>
        <p:txBody>
          <a:bodyPr/>
          <a:lstStyle/>
          <a:p>
            <a:r>
              <a:rPr lang="en-US" dirty="0" smtClean="0"/>
              <a:t>The </a:t>
            </a:r>
            <a:r>
              <a:rPr lang="en-US" dirty="0"/>
              <a:t>NY SAFE Act extends required background checks to all gun sales, effective March 15, 2013. All gun transfers between private parties, except immediate family, must be made through a federal firearms licensee, subject to a federal National Instant Criminal Background Check, subject to a maximum fee of $10.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6172200"/>
            <a:ext cx="809625" cy="533400"/>
          </a:xfrm>
          <a:prstGeom prst="rect">
            <a:avLst/>
          </a:prstGeom>
        </p:spPr>
      </p:pic>
    </p:spTree>
    <p:extLst>
      <p:ext uri="{BB962C8B-B14F-4D97-AF65-F5344CB8AC3E}">
        <p14:creationId xmlns:p14="http://schemas.microsoft.com/office/powerpoint/2010/main" val="27881562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Mental Health Alerts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a:t>
            </a:r>
            <a:r>
              <a:rPr lang="en-US" dirty="0"/>
              <a:t>NY SAFE Act requires mental health professionals to report to local mental health officials when there is reason to believe a patient is likely to engage in conduct that will cause serious harm to themselves or others. This information will then be crosschecked against the new firearm registration database. If the patient possesses a firearm, the license will be suspended and law enforcement will be authorized to remove the person's firearm.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6172200"/>
            <a:ext cx="809625" cy="533400"/>
          </a:xfrm>
          <a:prstGeom prst="rect">
            <a:avLst/>
          </a:prstGeom>
        </p:spPr>
      </p:pic>
    </p:spTree>
    <p:extLst>
      <p:ext uri="{BB962C8B-B14F-4D97-AF65-F5344CB8AC3E}">
        <p14:creationId xmlns:p14="http://schemas.microsoft.com/office/powerpoint/2010/main" val="27881562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920873"/>
            <a:ext cx="3125591" cy="3114225"/>
          </a:xfrm>
          <a:prstGeom prst="rect">
            <a:avLst/>
          </a:prstGeom>
        </p:spPr>
      </p:pic>
      <p:sp>
        <p:nvSpPr>
          <p:cNvPr id="5" name="TextBox 4"/>
          <p:cNvSpPr txBox="1"/>
          <p:nvPr/>
        </p:nvSpPr>
        <p:spPr>
          <a:xfrm>
            <a:off x="-10886" y="362634"/>
            <a:ext cx="9144000" cy="707886"/>
          </a:xfrm>
          <a:prstGeom prst="rect">
            <a:avLst/>
          </a:prstGeom>
          <a:noFill/>
        </p:spPr>
        <p:txBody>
          <a:bodyPr wrap="square" rtlCol="0">
            <a:spAutoFit/>
          </a:bodyPr>
          <a:lstStyle/>
          <a:p>
            <a:pPr algn="ctr"/>
            <a:r>
              <a:rPr lang="en-US" sz="4000" b="1" dirty="0"/>
              <a:t>NY UN-SAFE</a:t>
            </a:r>
          </a:p>
        </p:txBody>
      </p:sp>
      <p:sp>
        <p:nvSpPr>
          <p:cNvPr id="2" name="TextBox 1"/>
          <p:cNvSpPr txBox="1"/>
          <p:nvPr/>
        </p:nvSpPr>
        <p:spPr>
          <a:xfrm>
            <a:off x="6885768" y="6454540"/>
            <a:ext cx="2364365" cy="369332"/>
          </a:xfrm>
          <a:prstGeom prst="rect">
            <a:avLst/>
          </a:prstGeom>
          <a:noFill/>
        </p:spPr>
        <p:txBody>
          <a:bodyPr wrap="none" rtlCol="0">
            <a:spAutoFit/>
          </a:bodyPr>
          <a:lstStyle/>
          <a:p>
            <a:r>
              <a:rPr lang="en-US" dirty="0" smtClean="0"/>
              <a:t>VERSION DATE 2/11/13</a:t>
            </a:r>
            <a:endParaRPr lang="en-US" dirty="0"/>
          </a:p>
        </p:txBody>
      </p:sp>
      <p:sp>
        <p:nvSpPr>
          <p:cNvPr id="3" name="TextBox 2"/>
          <p:cNvSpPr txBox="1"/>
          <p:nvPr/>
        </p:nvSpPr>
        <p:spPr>
          <a:xfrm>
            <a:off x="3429000" y="2309303"/>
            <a:ext cx="5545842" cy="2308324"/>
          </a:xfrm>
          <a:prstGeom prst="rect">
            <a:avLst/>
          </a:prstGeom>
          <a:noFill/>
        </p:spPr>
        <p:txBody>
          <a:bodyPr wrap="square" rtlCol="0">
            <a:spAutoFit/>
          </a:bodyPr>
          <a:lstStyle/>
          <a:p>
            <a:r>
              <a:rPr lang="en-US" sz="3600" dirty="0" smtClean="0"/>
              <a:t>Slides with the NSSF.org  Logo,              made with information provided by the NSSF.</a:t>
            </a:r>
            <a:endParaRPr lang="en-US" sz="36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2944586"/>
            <a:ext cx="809625" cy="533400"/>
          </a:xfrm>
          <a:prstGeom prst="rect">
            <a:avLst/>
          </a:prstGeom>
        </p:spPr>
      </p:pic>
    </p:spTree>
    <p:extLst>
      <p:ext uri="{BB962C8B-B14F-4D97-AF65-F5344CB8AC3E}">
        <p14:creationId xmlns:p14="http://schemas.microsoft.com/office/powerpoint/2010/main" val="76892122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Increased Criminal Penalties</a:t>
            </a:r>
            <a:endParaRPr lang="en-US" dirty="0"/>
          </a:p>
        </p:txBody>
      </p:sp>
      <p:sp>
        <p:nvSpPr>
          <p:cNvPr id="3" name="Content Placeholder 2"/>
          <p:cNvSpPr>
            <a:spLocks noGrp="1"/>
          </p:cNvSpPr>
          <p:nvPr>
            <p:ph idx="1"/>
          </p:nvPr>
        </p:nvSpPr>
        <p:spPr/>
        <p:txBody>
          <a:bodyPr/>
          <a:lstStyle/>
          <a:p>
            <a:r>
              <a:rPr lang="en-US" dirty="0" smtClean="0"/>
              <a:t>The </a:t>
            </a:r>
            <a:r>
              <a:rPr lang="en-US" dirty="0"/>
              <a:t>NY SAFE Act increases penalties for certain firearm--‐related crimes, including for the murder of a first responder or for possession of a firearm on school grounds or on a school bus. </a:t>
            </a:r>
          </a:p>
          <a:p>
            <a:pPr marL="0" indent="0">
              <a:buNone/>
            </a:pPr>
            <a:endParaRPr lang="en-US" dirty="0" smtClean="0"/>
          </a:p>
          <a:p>
            <a:pPr marL="0" indent="0">
              <a:buNone/>
            </a:pPr>
            <a:r>
              <a:rPr lang="en-US" dirty="0"/>
              <a:t>This summary was provided to NSSF courtesy of the </a:t>
            </a:r>
            <a:r>
              <a:rPr lang="en-US" dirty="0" err="1"/>
              <a:t>Renzulli</a:t>
            </a:r>
            <a:r>
              <a:rPr lang="en-US" dirty="0"/>
              <a:t> Law Firm, of White Plains, NY.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6172200"/>
            <a:ext cx="809625" cy="533400"/>
          </a:xfrm>
          <a:prstGeom prst="rect">
            <a:avLst/>
          </a:prstGeom>
        </p:spPr>
      </p:pic>
    </p:spTree>
    <p:extLst>
      <p:ext uri="{BB962C8B-B14F-4D97-AF65-F5344CB8AC3E}">
        <p14:creationId xmlns:p14="http://schemas.microsoft.com/office/powerpoint/2010/main" val="42154103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REPORT OF THEFT OR LOSS OF A FIREARM, RIFLE OR SHOTGUN.</a:t>
            </a:r>
            <a:endParaRPr lang="en-US" b="1" dirty="0"/>
          </a:p>
        </p:txBody>
      </p:sp>
      <p:sp>
        <p:nvSpPr>
          <p:cNvPr id="3" name="Content Placeholder 2"/>
          <p:cNvSpPr>
            <a:spLocks noGrp="1"/>
          </p:cNvSpPr>
          <p:nvPr>
            <p:ph idx="1"/>
          </p:nvPr>
        </p:nvSpPr>
        <p:spPr>
          <a:xfrm>
            <a:off x="457200" y="1600200"/>
            <a:ext cx="8229600" cy="5257800"/>
          </a:xfrm>
        </p:spPr>
        <p:txBody>
          <a:bodyPr>
            <a:normAutofit/>
          </a:bodyPr>
          <a:lstStyle/>
          <a:p>
            <a:r>
              <a:rPr lang="en-US" dirty="0" smtClean="0"/>
              <a:t>Any </a:t>
            </a:r>
            <a:r>
              <a:rPr lang="en-US" dirty="0"/>
              <a:t>owner or other person lawfully in possession of: (II) AMMUNITION AS WELL AS A FIREARM, RIFLE OR SHOTGUN WHO SUFFERS THE LOSS OR THEFT OF SUCH AMMUNITION AS WELL AS A FIREARM, RIFLE OR SHOTGUN</a:t>
            </a:r>
            <a:r>
              <a:rPr lang="en-US" dirty="0" smtClean="0"/>
              <a:t>; …</a:t>
            </a:r>
            <a:r>
              <a:rPr lang="en-US" dirty="0"/>
              <a:t/>
            </a:r>
            <a:br>
              <a:rPr lang="en-US" dirty="0"/>
            </a:br>
            <a:r>
              <a:rPr lang="en-US" dirty="0"/>
              <a:t>shall within twenty four hours of the discovery of the loss or theft report the facts and circumstances of the loss or theft to a police department or sheriff's office.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6077789"/>
            <a:ext cx="936595" cy="753501"/>
          </a:xfrm>
          <a:prstGeom prst="rect">
            <a:avLst/>
          </a:prstGeom>
        </p:spPr>
      </p:pic>
    </p:spTree>
    <p:extLst>
      <p:ext uri="{BB962C8B-B14F-4D97-AF65-F5344CB8AC3E}">
        <p14:creationId xmlns:p14="http://schemas.microsoft.com/office/powerpoint/2010/main" val="29977620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7 ROUND RULE</a:t>
            </a:r>
            <a:endParaRPr lang="en-US" b="1" i="1" dirty="0"/>
          </a:p>
        </p:txBody>
      </p:sp>
      <p:sp>
        <p:nvSpPr>
          <p:cNvPr id="3" name="Content Placeholder 2"/>
          <p:cNvSpPr>
            <a:spLocks noGrp="1"/>
          </p:cNvSpPr>
          <p:nvPr>
            <p:ph idx="1"/>
          </p:nvPr>
        </p:nvSpPr>
        <p:spPr>
          <a:xfrm>
            <a:off x="457200" y="1600200"/>
            <a:ext cx="8229600" cy="5231090"/>
          </a:xfrm>
        </p:spPr>
        <p:txBody>
          <a:bodyPr>
            <a:noAutofit/>
          </a:bodyPr>
          <a:lstStyle/>
          <a:p>
            <a:r>
              <a:rPr lang="en-US" sz="3000" dirty="0"/>
              <a:t>265.37 Unlawful possession of certain ammunition feeding devices. It shall be unlawful for a person to knowingly possess an ammunition feeding device that such person lawfully possessed before the effective date of the chapter of the laws of two thousand thirteen which added this section, that has a capacity of, or that can be readily restored or converted to accept more than seven but less than ten rounds of ammunition, where such device contains more than seven rounds of ammunition.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6077789"/>
            <a:ext cx="936595" cy="753501"/>
          </a:xfrm>
          <a:prstGeom prst="rect">
            <a:avLst/>
          </a:prstGeom>
        </p:spPr>
      </p:pic>
    </p:spTree>
    <p:extLst>
      <p:ext uri="{BB962C8B-B14F-4D97-AF65-F5344CB8AC3E}">
        <p14:creationId xmlns:p14="http://schemas.microsoft.com/office/powerpoint/2010/main" val="677380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7 ROUND RULE</a:t>
            </a:r>
            <a:endParaRPr lang="en-US" b="1" i="1" dirty="0"/>
          </a:p>
        </p:txBody>
      </p:sp>
      <p:sp>
        <p:nvSpPr>
          <p:cNvPr id="3" name="Content Placeholder 2"/>
          <p:cNvSpPr>
            <a:spLocks noGrp="1"/>
          </p:cNvSpPr>
          <p:nvPr>
            <p:ph idx="1"/>
          </p:nvPr>
        </p:nvSpPr>
        <p:spPr/>
        <p:txBody>
          <a:bodyPr>
            <a:normAutofit/>
          </a:bodyPr>
          <a:lstStyle/>
          <a:p>
            <a:r>
              <a:rPr lang="en-US" dirty="0" smtClean="0"/>
              <a:t>If </a:t>
            </a:r>
            <a:r>
              <a:rPr lang="en-US" dirty="0"/>
              <a:t>such device containing more than seven rounds of ammunition is possessed within the home of the possessor, the person so possessing the device shall, for a first offense, be guilty of a violation and subject to a fine of two hundred dollars, and for a second offense, be guilty of a class B misdemeanor and subject to a fine of two hundred dollars and a term of up to three months imprisonment.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6077789"/>
            <a:ext cx="936595" cy="753501"/>
          </a:xfrm>
          <a:prstGeom prst="rect">
            <a:avLst/>
          </a:prstGeom>
        </p:spPr>
      </p:pic>
    </p:spTree>
    <p:extLst>
      <p:ext uri="{BB962C8B-B14F-4D97-AF65-F5344CB8AC3E}">
        <p14:creationId xmlns:p14="http://schemas.microsoft.com/office/powerpoint/2010/main" val="947878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7 ROUND RULE</a:t>
            </a:r>
            <a:endParaRPr lang="en-US" b="1" i="1" dirty="0"/>
          </a:p>
        </p:txBody>
      </p:sp>
      <p:sp>
        <p:nvSpPr>
          <p:cNvPr id="3" name="Content Placeholder 2"/>
          <p:cNvSpPr>
            <a:spLocks noGrp="1"/>
          </p:cNvSpPr>
          <p:nvPr>
            <p:ph idx="1"/>
          </p:nvPr>
        </p:nvSpPr>
        <p:spPr>
          <a:xfrm>
            <a:off x="457200" y="1600200"/>
            <a:ext cx="8229600" cy="5257800"/>
          </a:xfrm>
        </p:spPr>
        <p:txBody>
          <a:bodyPr>
            <a:normAutofit/>
          </a:bodyPr>
          <a:lstStyle/>
          <a:p>
            <a:r>
              <a:rPr lang="en-US" dirty="0" smtClean="0"/>
              <a:t>If </a:t>
            </a:r>
            <a:r>
              <a:rPr lang="en-US" dirty="0"/>
              <a:t>such device containing more than seven rounds of ammunition is possessed in any location other than the home of the possessor, the person so possessing the device shall, for a first offense, be guilty of a class B misdemeanor and subject to a fine of two hundred dollars and a term of up to six months imprisonment, and for a second offense, be guilty of a class A </a:t>
            </a:r>
            <a:r>
              <a:rPr lang="en-US" dirty="0" smtClean="0"/>
              <a:t>misdemeanor. Effective </a:t>
            </a:r>
            <a:r>
              <a:rPr lang="en-US" dirty="0"/>
              <a:t>March 16, 2013</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6077789"/>
            <a:ext cx="936595" cy="753501"/>
          </a:xfrm>
          <a:prstGeom prst="rect">
            <a:avLst/>
          </a:prstGeom>
        </p:spPr>
      </p:pic>
    </p:spTree>
    <p:extLst>
      <p:ext uri="{BB962C8B-B14F-4D97-AF65-F5344CB8AC3E}">
        <p14:creationId xmlns:p14="http://schemas.microsoft.com/office/powerpoint/2010/main" val="947878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7 ROUND RULE</a:t>
            </a:r>
            <a:endParaRPr lang="en-US" b="1" i="1" dirty="0"/>
          </a:p>
        </p:txBody>
      </p:sp>
      <p:sp>
        <p:nvSpPr>
          <p:cNvPr id="3" name="Content Placeholder 2"/>
          <p:cNvSpPr>
            <a:spLocks noGrp="1"/>
          </p:cNvSpPr>
          <p:nvPr>
            <p:ph idx="1"/>
          </p:nvPr>
        </p:nvSpPr>
        <p:spPr>
          <a:xfrm>
            <a:off x="457200" y="1600200"/>
            <a:ext cx="8229600" cy="5257800"/>
          </a:xfrm>
        </p:spPr>
        <p:txBody>
          <a:bodyPr>
            <a:normAutofit lnSpcReduction="10000"/>
          </a:bodyPr>
          <a:lstStyle/>
          <a:p>
            <a:r>
              <a:rPr lang="en-US" dirty="0"/>
              <a:t>265.20 Exemptions. a. Sections 265.01, 265.02, 265.03, 265.04, 265.05, 265.10, 265.11, 265.12, 265.13, 265.15 and 270.05 </a:t>
            </a:r>
            <a:r>
              <a:rPr lang="en-US" b="1" dirty="0"/>
              <a:t>shall not apply to</a:t>
            </a:r>
            <a:r>
              <a:rPr lang="en-US" b="1" dirty="0" smtClean="0"/>
              <a:t>:</a:t>
            </a:r>
          </a:p>
          <a:p>
            <a:pPr marL="0" indent="0">
              <a:buNone/>
            </a:pPr>
            <a:r>
              <a:rPr lang="en-US" dirty="0"/>
              <a:t>7-f. Possession and use of a magazine, belt, feed strip or similar device, that contains more than seven rounds of ammunition, but that does not have a capacity of or can readily be restored or converted to accept more than ten rounds of ammunition, at an indoor or outdoor firing </a:t>
            </a:r>
            <a:r>
              <a:rPr lang="en-US" dirty="0" smtClean="0"/>
              <a:t>range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6077789"/>
            <a:ext cx="936595" cy="753501"/>
          </a:xfrm>
          <a:prstGeom prst="rect">
            <a:avLst/>
          </a:prstGeom>
        </p:spPr>
      </p:pic>
    </p:spTree>
    <p:extLst>
      <p:ext uri="{BB962C8B-B14F-4D97-AF65-F5344CB8AC3E}">
        <p14:creationId xmlns:p14="http://schemas.microsoft.com/office/powerpoint/2010/main" val="2975804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7 ROUND RULE</a:t>
            </a:r>
            <a:endParaRPr lang="en-US" b="1" i="1" dirty="0"/>
          </a:p>
        </p:txBody>
      </p:sp>
      <p:sp>
        <p:nvSpPr>
          <p:cNvPr id="3" name="Content Placeholder 2"/>
          <p:cNvSpPr>
            <a:spLocks noGrp="1"/>
          </p:cNvSpPr>
          <p:nvPr>
            <p:ph idx="1"/>
          </p:nvPr>
        </p:nvSpPr>
        <p:spPr>
          <a:xfrm>
            <a:off x="457200" y="1600200"/>
            <a:ext cx="8229600" cy="5257800"/>
          </a:xfrm>
        </p:spPr>
        <p:txBody>
          <a:bodyPr>
            <a:normAutofit/>
          </a:bodyPr>
          <a:lstStyle/>
          <a:p>
            <a:pPr marL="0" indent="0">
              <a:buNone/>
            </a:pPr>
            <a:r>
              <a:rPr lang="en-US" dirty="0"/>
              <a:t>located in or on premises owned or occupied by a duly incorporated organization organized for conservation purposes or to foster proficiency in arms; at an indoor or outdoor firing range for the purpose of firing a rifle or shotgun; at a collegiate, </a:t>
            </a:r>
            <a:r>
              <a:rPr lang="en-US" dirty="0" err="1"/>
              <a:t>olympic</a:t>
            </a:r>
            <a:r>
              <a:rPr lang="en-US" dirty="0"/>
              <a:t> or target shooting competition under the auspices of or approved by the national rifle association; or at an organized match sanctioned by the International Handgun Metallic Silhouette Association.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6077789"/>
            <a:ext cx="936595" cy="753501"/>
          </a:xfrm>
          <a:prstGeom prst="rect">
            <a:avLst/>
          </a:prstGeom>
        </p:spPr>
      </p:pic>
    </p:spTree>
    <p:extLst>
      <p:ext uri="{BB962C8B-B14F-4D97-AF65-F5344CB8AC3E}">
        <p14:creationId xmlns:p14="http://schemas.microsoft.com/office/powerpoint/2010/main" val="421707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IMPORTANT DATES</a:t>
            </a:r>
            <a:endParaRPr lang="en-US" b="1" i="1" dirty="0"/>
          </a:p>
        </p:txBody>
      </p:sp>
      <p:sp>
        <p:nvSpPr>
          <p:cNvPr id="3" name="Content Placeholder 2"/>
          <p:cNvSpPr>
            <a:spLocks noGrp="1"/>
          </p:cNvSpPr>
          <p:nvPr>
            <p:ph idx="1"/>
          </p:nvPr>
        </p:nvSpPr>
        <p:spPr/>
        <p:txBody>
          <a:bodyPr>
            <a:normAutofit fontScale="92500" lnSpcReduction="20000"/>
          </a:bodyPr>
          <a:lstStyle/>
          <a:p>
            <a:r>
              <a:rPr lang="en-US" dirty="0"/>
              <a:t>January 15, 2013</a:t>
            </a:r>
            <a:r>
              <a:rPr lang="en-US" dirty="0" smtClean="0"/>
              <a:t>. AW BAN AND NEW AW DEFINITION, ONE FEATURE</a:t>
            </a:r>
          </a:p>
          <a:p>
            <a:r>
              <a:rPr lang="en-US" dirty="0"/>
              <a:t>March 15, 2013 NICS CHECK ON ALL GUN SALES EXCEPT BETWEEN IMMEDIATE </a:t>
            </a:r>
            <a:r>
              <a:rPr lang="en-US" dirty="0" smtClean="0"/>
              <a:t>FAMILY MEMBERS (SPOUSES</a:t>
            </a:r>
            <a:r>
              <a:rPr lang="en-US" dirty="0"/>
              <a:t>, DOMESTIC PARTNERS, CHILDREN AND </a:t>
            </a:r>
            <a:r>
              <a:rPr lang="en-US" dirty="0" smtClean="0"/>
              <a:t>STEP-CHILDREN.)</a:t>
            </a:r>
          </a:p>
          <a:p>
            <a:r>
              <a:rPr lang="en-US" dirty="0" smtClean="0"/>
              <a:t>April </a:t>
            </a:r>
            <a:r>
              <a:rPr lang="en-US" dirty="0"/>
              <a:t>15, </a:t>
            </a:r>
            <a:r>
              <a:rPr lang="en-US" dirty="0" smtClean="0"/>
              <a:t>2013</a:t>
            </a:r>
          </a:p>
          <a:p>
            <a:pPr lvl="1"/>
            <a:r>
              <a:rPr lang="en-US" dirty="0" smtClean="0"/>
              <a:t>ONLY MAGAZINES THAT CONTAIN SEVEN ROUNDS OF AMMUNITION OR LESS CAN BE SOLD</a:t>
            </a:r>
          </a:p>
          <a:p>
            <a:pPr lvl="1"/>
            <a:r>
              <a:rPr lang="en-US" dirty="0"/>
              <a:t>MAGAZINES </a:t>
            </a:r>
            <a:r>
              <a:rPr lang="en-US" dirty="0" smtClean="0"/>
              <a:t> CAN ONLY BE LOADED WITH SEVEN ROUNDS. </a:t>
            </a:r>
          </a:p>
          <a:p>
            <a:pPr lvl="1"/>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6077789"/>
            <a:ext cx="936595" cy="753501"/>
          </a:xfrm>
          <a:prstGeom prst="rect">
            <a:avLst/>
          </a:prstGeom>
        </p:spPr>
      </p:pic>
    </p:spTree>
    <p:extLst>
      <p:ext uri="{BB962C8B-B14F-4D97-AF65-F5344CB8AC3E}">
        <p14:creationId xmlns:p14="http://schemas.microsoft.com/office/powerpoint/2010/main" val="15587750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IMPORTANT DATES</a:t>
            </a:r>
          </a:p>
        </p:txBody>
      </p:sp>
      <p:sp>
        <p:nvSpPr>
          <p:cNvPr id="3" name="Content Placeholder 2"/>
          <p:cNvSpPr>
            <a:spLocks noGrp="1"/>
          </p:cNvSpPr>
          <p:nvPr>
            <p:ph idx="1"/>
          </p:nvPr>
        </p:nvSpPr>
        <p:spPr/>
        <p:txBody>
          <a:bodyPr/>
          <a:lstStyle/>
          <a:p>
            <a:r>
              <a:rPr lang="en-US" dirty="0"/>
              <a:t>January 15, </a:t>
            </a:r>
            <a:r>
              <a:rPr lang="en-US" dirty="0" smtClean="0"/>
              <a:t>2014</a:t>
            </a:r>
          </a:p>
          <a:p>
            <a:pPr lvl="1"/>
            <a:r>
              <a:rPr lang="en-US" dirty="0" smtClean="0"/>
              <a:t>MAGAZINES THAT HOLD MORE THAN 10 ROUNDS ARE ILLEGAL TO POSSESS</a:t>
            </a:r>
          </a:p>
          <a:p>
            <a:pPr lvl="1"/>
            <a:r>
              <a:rPr lang="en-US" dirty="0" smtClean="0"/>
              <a:t>AMMUNITION SELLERS MUST BE REGISTERED</a:t>
            </a:r>
          </a:p>
          <a:p>
            <a:pPr lvl="1"/>
            <a:r>
              <a:rPr lang="en-US" dirty="0" smtClean="0"/>
              <a:t>BACKGROUND CHECK FOR ALL AMMUNITION SALES. NO DIRECT INTERNET SALES. (COULD BE SOONER)</a:t>
            </a:r>
            <a:endParaRPr lang="en-US" dirty="0"/>
          </a:p>
          <a:p>
            <a:r>
              <a:rPr lang="en-US" dirty="0" smtClean="0"/>
              <a:t>April </a:t>
            </a:r>
            <a:r>
              <a:rPr lang="en-US" dirty="0"/>
              <a:t>15, </a:t>
            </a:r>
            <a:r>
              <a:rPr lang="en-US" dirty="0" smtClean="0"/>
              <a:t>2014  ALL AWs MUST BE REGISTERED</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6077789"/>
            <a:ext cx="936595" cy="753501"/>
          </a:xfrm>
          <a:prstGeom prst="rect">
            <a:avLst/>
          </a:prstGeom>
        </p:spPr>
      </p:pic>
    </p:spTree>
    <p:extLst>
      <p:ext uri="{BB962C8B-B14F-4D97-AF65-F5344CB8AC3E}">
        <p14:creationId xmlns:p14="http://schemas.microsoft.com/office/powerpoint/2010/main" val="15587750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PENALTIES</a:t>
            </a:r>
            <a:endParaRPr lang="en-US" b="1" i="1" dirty="0"/>
          </a:p>
        </p:txBody>
      </p:sp>
      <p:sp>
        <p:nvSpPr>
          <p:cNvPr id="3" name="Content Placeholder 2"/>
          <p:cNvSpPr>
            <a:spLocks noGrp="1"/>
          </p:cNvSpPr>
          <p:nvPr>
            <p:ph idx="1"/>
          </p:nvPr>
        </p:nvSpPr>
        <p:spPr/>
        <p:txBody>
          <a:bodyPr/>
          <a:lstStyle/>
          <a:p>
            <a:r>
              <a:rPr lang="en-US" dirty="0"/>
              <a:t>§ 265.01-b Criminal possession of a </a:t>
            </a:r>
            <a:r>
              <a:rPr lang="en-US" dirty="0" smtClean="0"/>
              <a:t>firearm (failure to register an </a:t>
            </a:r>
            <a:r>
              <a:rPr lang="en-US" dirty="0"/>
              <a:t>Assault Weapon) is a class E </a:t>
            </a:r>
            <a:r>
              <a:rPr lang="en-US" dirty="0" smtClean="0"/>
              <a:t>felony, less than one year and up to four years.</a:t>
            </a:r>
          </a:p>
          <a:p>
            <a:r>
              <a:rPr lang="en-US" dirty="0"/>
              <a:t>§ 265.36 Unlawful possession of </a:t>
            </a:r>
            <a:r>
              <a:rPr lang="en-US" dirty="0" smtClean="0"/>
              <a:t>a, (</a:t>
            </a:r>
            <a:r>
              <a:rPr lang="en-US" b="1" dirty="0">
                <a:solidFill>
                  <a:schemeClr val="accent6">
                    <a:lumMod val="75000"/>
                  </a:schemeClr>
                </a:solidFill>
              </a:rPr>
              <a:t>pre 1994</a:t>
            </a:r>
            <a:r>
              <a:rPr lang="en-US" dirty="0" smtClean="0"/>
              <a:t>,) </a:t>
            </a:r>
            <a:r>
              <a:rPr lang="en-US" dirty="0"/>
              <a:t>large capacity ammunition feeding </a:t>
            </a:r>
            <a:r>
              <a:rPr lang="en-US" dirty="0" smtClean="0"/>
              <a:t>device</a:t>
            </a:r>
            <a:r>
              <a:rPr lang="en-US" dirty="0"/>
              <a:t> is a class A misdemeanor. </a:t>
            </a:r>
            <a:r>
              <a:rPr lang="en-US" dirty="0" smtClean="0"/>
              <a:t> Sentence </a:t>
            </a:r>
            <a:r>
              <a:rPr lang="en-US" dirty="0"/>
              <a:t>of imprisonment shall not exceed one year</a:t>
            </a:r>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6077789"/>
            <a:ext cx="936595" cy="753501"/>
          </a:xfrm>
          <a:prstGeom prst="rect">
            <a:avLst/>
          </a:prstGeom>
        </p:spPr>
      </p:pic>
    </p:spTree>
    <p:extLst>
      <p:ext uri="{BB962C8B-B14F-4D97-AF65-F5344CB8AC3E}">
        <p14:creationId xmlns:p14="http://schemas.microsoft.com/office/powerpoint/2010/main" val="38427447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896" y="81601"/>
            <a:ext cx="2196018" cy="2188033"/>
          </a:xfrm>
          <a:prstGeom prst="rect">
            <a:avLst/>
          </a:prstGeom>
        </p:spPr>
      </p:pic>
      <p:sp>
        <p:nvSpPr>
          <p:cNvPr id="5" name="TextBox 4"/>
          <p:cNvSpPr txBox="1"/>
          <p:nvPr/>
        </p:nvSpPr>
        <p:spPr>
          <a:xfrm>
            <a:off x="-10886" y="362634"/>
            <a:ext cx="9144000" cy="707886"/>
          </a:xfrm>
          <a:prstGeom prst="rect">
            <a:avLst/>
          </a:prstGeom>
          <a:noFill/>
        </p:spPr>
        <p:txBody>
          <a:bodyPr wrap="square" rtlCol="0">
            <a:spAutoFit/>
          </a:bodyPr>
          <a:lstStyle/>
          <a:p>
            <a:pPr algn="ctr"/>
            <a:r>
              <a:rPr lang="en-US" sz="4000" b="1" dirty="0"/>
              <a:t>NY UN-SAFE</a:t>
            </a:r>
          </a:p>
        </p:txBody>
      </p:sp>
      <p:sp>
        <p:nvSpPr>
          <p:cNvPr id="2" name="TextBox 1"/>
          <p:cNvSpPr txBox="1"/>
          <p:nvPr/>
        </p:nvSpPr>
        <p:spPr>
          <a:xfrm>
            <a:off x="6885768" y="6454540"/>
            <a:ext cx="2364365" cy="369332"/>
          </a:xfrm>
          <a:prstGeom prst="rect">
            <a:avLst/>
          </a:prstGeom>
          <a:noFill/>
        </p:spPr>
        <p:txBody>
          <a:bodyPr wrap="none" rtlCol="0">
            <a:spAutoFit/>
          </a:bodyPr>
          <a:lstStyle/>
          <a:p>
            <a:r>
              <a:rPr lang="en-US" dirty="0" smtClean="0"/>
              <a:t>VERSION DATE 2/11/13</a:t>
            </a:r>
            <a:endParaRPr lang="en-US" dirty="0"/>
          </a:p>
        </p:txBody>
      </p:sp>
      <p:sp>
        <p:nvSpPr>
          <p:cNvPr id="7" name="TextBox 6"/>
          <p:cNvSpPr txBox="1"/>
          <p:nvPr/>
        </p:nvSpPr>
        <p:spPr>
          <a:xfrm>
            <a:off x="215238" y="3398521"/>
            <a:ext cx="8691749" cy="3108543"/>
          </a:xfrm>
          <a:prstGeom prst="rect">
            <a:avLst/>
          </a:prstGeom>
          <a:noFill/>
        </p:spPr>
        <p:txBody>
          <a:bodyPr wrap="square" rtlCol="0">
            <a:spAutoFit/>
          </a:bodyPr>
          <a:lstStyle/>
          <a:p>
            <a:pPr marL="742950" lvl="1" indent="-285750">
              <a:buFont typeface="Arial" pitchFamily="34" charset="0"/>
              <a:buChar char="•"/>
            </a:pPr>
            <a:r>
              <a:rPr lang="en-US" sz="3200" dirty="0" smtClean="0"/>
              <a:t>Article </a:t>
            </a:r>
            <a:r>
              <a:rPr lang="en-US" sz="3200" dirty="0"/>
              <a:t>70, SENTENCES OF IMPRISONMENT</a:t>
            </a:r>
          </a:p>
          <a:p>
            <a:pPr marL="742950" lvl="1" indent="-285750">
              <a:buFont typeface="Arial" pitchFamily="34" charset="0"/>
              <a:buChar char="•"/>
            </a:pPr>
            <a:r>
              <a:rPr lang="en-US" sz="3200" dirty="0"/>
              <a:t>Article 265, FIREARMS AND OTHER DANGEROUS WEAPONS</a:t>
            </a:r>
          </a:p>
          <a:p>
            <a:pPr marL="742950" lvl="1" indent="-285750">
              <a:buFont typeface="Arial" pitchFamily="34" charset="0"/>
              <a:buChar char="•"/>
            </a:pPr>
            <a:r>
              <a:rPr lang="en-US" sz="3200" dirty="0"/>
              <a:t>Article 400, LICENSING AND OTHER PROVISIONS RELATING TO FIREARMS</a:t>
            </a:r>
          </a:p>
          <a:p>
            <a:endParaRPr lang="en-US" dirty="0"/>
          </a:p>
          <a:p>
            <a:endParaRPr lang="en-US" dirty="0"/>
          </a:p>
        </p:txBody>
      </p:sp>
      <p:sp>
        <p:nvSpPr>
          <p:cNvPr id="8" name="TextBox 7"/>
          <p:cNvSpPr txBox="1"/>
          <p:nvPr/>
        </p:nvSpPr>
        <p:spPr>
          <a:xfrm>
            <a:off x="2126342" y="1404114"/>
            <a:ext cx="6802417" cy="1569660"/>
          </a:xfrm>
          <a:prstGeom prst="rect">
            <a:avLst/>
          </a:prstGeom>
          <a:noFill/>
        </p:spPr>
        <p:txBody>
          <a:bodyPr wrap="square" rtlCol="0">
            <a:spAutoFit/>
          </a:bodyPr>
          <a:lstStyle/>
          <a:p>
            <a:pPr>
              <a:spcAft>
                <a:spcPts val="300"/>
              </a:spcAft>
            </a:pPr>
            <a:r>
              <a:rPr lang="en-US" sz="3200" b="1" dirty="0" smtClean="0"/>
              <a:t>      Slides </a:t>
            </a:r>
            <a:r>
              <a:rPr lang="en-US" sz="3200" b="1" dirty="0"/>
              <a:t>with </a:t>
            </a:r>
            <a:r>
              <a:rPr lang="en-US" sz="3200" b="1" dirty="0" smtClean="0"/>
              <a:t>OCShooters.com        logo </a:t>
            </a:r>
            <a:r>
              <a:rPr lang="en-US" sz="3200" b="1" dirty="0"/>
              <a:t>made with </a:t>
            </a:r>
            <a:r>
              <a:rPr lang="en-US" sz="3200" b="1" dirty="0" smtClean="0"/>
              <a:t>information from </a:t>
            </a:r>
            <a:r>
              <a:rPr lang="en-US" sz="3200" b="1" dirty="0"/>
              <a:t>NY Penal law sections</a:t>
            </a:r>
            <a:r>
              <a:rPr lang="en-US" sz="3200" b="1" dirty="0" smtClean="0"/>
              <a:t>:</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4635" y="965024"/>
            <a:ext cx="1109612" cy="892695"/>
          </a:xfrm>
          <a:prstGeom prst="rect">
            <a:avLst/>
          </a:prstGeom>
        </p:spPr>
      </p:pic>
    </p:spTree>
    <p:extLst>
      <p:ext uri="{BB962C8B-B14F-4D97-AF65-F5344CB8AC3E}">
        <p14:creationId xmlns:p14="http://schemas.microsoft.com/office/powerpoint/2010/main" val="3441929411"/>
      </p:ext>
    </p:extLst>
  </p:cSld>
  <p:clrMapOvr>
    <a:masterClrMapping/>
  </p:clrMapOvr>
  <mc:AlternateContent xmlns:mc="http://schemas.openxmlformats.org/markup-compatibility/2006" xmlns:p14="http://schemas.microsoft.com/office/powerpoint/2010/main">
    <mc:Choice Requires="p14">
      <p:transition spd="slow" p14:dur="2000" advTm="11000"/>
    </mc:Choice>
    <mc:Fallback xmlns="">
      <p:transition spd="slow" advTm="11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MISCELLANEOUS</a:t>
            </a:r>
            <a:endParaRPr lang="en-US" b="1" i="1" dirty="0"/>
          </a:p>
        </p:txBody>
      </p:sp>
      <p:sp>
        <p:nvSpPr>
          <p:cNvPr id="3" name="Content Placeholder 2"/>
          <p:cNvSpPr>
            <a:spLocks noGrp="1"/>
          </p:cNvSpPr>
          <p:nvPr>
            <p:ph idx="1"/>
          </p:nvPr>
        </p:nvSpPr>
        <p:spPr/>
        <p:txBody>
          <a:bodyPr>
            <a:normAutofit/>
          </a:bodyPr>
          <a:lstStyle/>
          <a:p>
            <a:r>
              <a:rPr lang="en-US" dirty="0"/>
              <a:t>Any seller of ammunition </a:t>
            </a:r>
            <a:r>
              <a:rPr lang="en-US" dirty="0" smtClean="0"/>
              <a:t>... shall keep a record … (of) the </a:t>
            </a:r>
            <a:r>
              <a:rPr lang="en-US" dirty="0"/>
              <a:t>date, name, age, occupation and residence of any person from whom ammunition is received or to whom ammunition is </a:t>
            </a:r>
            <a:r>
              <a:rPr lang="en-US" dirty="0" smtClean="0"/>
              <a:t>delivered, </a:t>
            </a:r>
            <a:r>
              <a:rPr lang="en-US" dirty="0"/>
              <a:t>and the amount, </a:t>
            </a:r>
            <a:r>
              <a:rPr lang="en-US" dirty="0" smtClean="0"/>
              <a:t>caliber, </a:t>
            </a:r>
            <a:r>
              <a:rPr lang="en-US" dirty="0"/>
              <a:t>manufacturer's name and serial number, or if none, any other distinguishing number or identification mark on such ammunition.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6077789"/>
            <a:ext cx="936595" cy="753501"/>
          </a:xfrm>
          <a:prstGeom prst="rect">
            <a:avLst/>
          </a:prstGeom>
        </p:spPr>
      </p:pic>
    </p:spTree>
    <p:extLst>
      <p:ext uri="{BB962C8B-B14F-4D97-AF65-F5344CB8AC3E}">
        <p14:creationId xmlns:p14="http://schemas.microsoft.com/office/powerpoint/2010/main" val="38667731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MISCELLANEOUS</a:t>
            </a:r>
            <a:endParaRPr lang="en-US" b="1" i="1" dirty="0"/>
          </a:p>
        </p:txBody>
      </p:sp>
      <p:sp>
        <p:nvSpPr>
          <p:cNvPr id="3" name="Content Placeholder 2"/>
          <p:cNvSpPr>
            <a:spLocks noGrp="1"/>
          </p:cNvSpPr>
          <p:nvPr>
            <p:ph idx="1"/>
          </p:nvPr>
        </p:nvSpPr>
        <p:spPr/>
        <p:txBody>
          <a:bodyPr>
            <a:normAutofit/>
          </a:bodyPr>
          <a:lstStyle/>
          <a:p>
            <a:r>
              <a:rPr lang="en-US" dirty="0"/>
              <a:t>265.20 </a:t>
            </a:r>
            <a:r>
              <a:rPr lang="en-US" dirty="0" smtClean="0"/>
              <a:t>Exemptions (3) …a </a:t>
            </a:r>
            <a:r>
              <a:rPr lang="en-US" dirty="0"/>
              <a:t>failure to register such weapon by an individual who possesses such weapon before the enactment of the chapter of the laws of two thousand thirteen which amended this paragraph and may so lawfully possess it thereafter upon registration, shall only be subject to punishment pursuant to paragraph (c) of subdivision sixteen-a of section </a:t>
            </a:r>
            <a:r>
              <a:rPr lang="en-US" dirty="0" smtClean="0"/>
              <a:t>400.00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6077789"/>
            <a:ext cx="936595" cy="753501"/>
          </a:xfrm>
          <a:prstGeom prst="rect">
            <a:avLst/>
          </a:prstGeom>
        </p:spPr>
      </p:pic>
    </p:spTree>
    <p:extLst>
      <p:ext uri="{BB962C8B-B14F-4D97-AF65-F5344CB8AC3E}">
        <p14:creationId xmlns:p14="http://schemas.microsoft.com/office/powerpoint/2010/main" val="29003341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MISCELLANEOUS</a:t>
            </a:r>
            <a:endParaRPr lang="en-US" b="1" i="1" dirty="0"/>
          </a:p>
        </p:txBody>
      </p:sp>
      <p:sp>
        <p:nvSpPr>
          <p:cNvPr id="3" name="Content Placeholder 2"/>
          <p:cNvSpPr>
            <a:spLocks noGrp="1"/>
          </p:cNvSpPr>
          <p:nvPr>
            <p:ph idx="1"/>
          </p:nvPr>
        </p:nvSpPr>
        <p:spPr/>
        <p:txBody>
          <a:bodyPr>
            <a:normAutofit/>
          </a:bodyPr>
          <a:lstStyle/>
          <a:p>
            <a:r>
              <a:rPr lang="en-US" dirty="0"/>
              <a:t>(c) A person who knowingly fails to apply to register such weapon, as required by this section, within one year of the effective date of the chapter of the laws of two thousand thirteen which added this paragraph shall be guilty of a class </a:t>
            </a:r>
            <a:r>
              <a:rPr lang="en-US" dirty="0" smtClean="0"/>
              <a:t>A misdemeanor and such person who unknowingly fails to validly register such weapon within such one year period</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6077789"/>
            <a:ext cx="936595" cy="753501"/>
          </a:xfrm>
          <a:prstGeom prst="rect">
            <a:avLst/>
          </a:prstGeom>
        </p:spPr>
      </p:pic>
    </p:spTree>
    <p:extLst>
      <p:ext uri="{BB962C8B-B14F-4D97-AF65-F5344CB8AC3E}">
        <p14:creationId xmlns:p14="http://schemas.microsoft.com/office/powerpoint/2010/main" val="16688475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MISCELLANEOUS</a:t>
            </a:r>
            <a:endParaRPr lang="en-US" b="1" i="1" dirty="0"/>
          </a:p>
        </p:txBody>
      </p:sp>
      <p:sp>
        <p:nvSpPr>
          <p:cNvPr id="3" name="Content Placeholder 2"/>
          <p:cNvSpPr>
            <a:spLocks noGrp="1"/>
          </p:cNvSpPr>
          <p:nvPr>
            <p:ph idx="1"/>
          </p:nvPr>
        </p:nvSpPr>
        <p:spPr/>
        <p:txBody>
          <a:bodyPr>
            <a:normAutofit/>
          </a:bodyPr>
          <a:lstStyle/>
          <a:p>
            <a:r>
              <a:rPr lang="en-US" dirty="0"/>
              <a:t>shall be given a warning by an appropriate law enforcement authority about such failure and given thirty days in which to apply to register such weapon or to surrender it. A failure to apply or surrender such weapon within such thirty-day period shall result in such weapon being removed by an appropriate law enforcement authority and declared a nuisance. </a:t>
            </a:r>
            <a:r>
              <a:rPr lang="en-US" dirty="0" smtClean="0"/>
              <a:t> </a:t>
            </a:r>
            <a:r>
              <a:rPr lang="en-US" b="1" dirty="0" smtClean="0">
                <a:solidFill>
                  <a:schemeClr val="accent6">
                    <a:lumMod val="75000"/>
                  </a:schemeClr>
                </a:solidFill>
              </a:rPr>
              <a:t>(NUISANCE = DESTROYED)</a:t>
            </a:r>
            <a:endParaRPr lang="en-US" b="1" dirty="0">
              <a:solidFill>
                <a:schemeClr val="accent6">
                  <a:lumMod val="75000"/>
                </a:schemeClr>
              </a:solidFill>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6077789"/>
            <a:ext cx="936595" cy="753501"/>
          </a:xfrm>
          <a:prstGeom prst="rect">
            <a:avLst/>
          </a:prstGeom>
        </p:spPr>
      </p:pic>
    </p:spTree>
    <p:extLst>
      <p:ext uri="{BB962C8B-B14F-4D97-AF65-F5344CB8AC3E}">
        <p14:creationId xmlns:p14="http://schemas.microsoft.com/office/powerpoint/2010/main" val="4082935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PENALTIES</a:t>
            </a:r>
            <a:endParaRPr lang="en-US" b="1" i="1"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6077789"/>
            <a:ext cx="936595" cy="753501"/>
          </a:xfrm>
          <a:prstGeom prst="rect">
            <a:avLst/>
          </a:prstGeom>
        </p:spPr>
      </p:pic>
    </p:spTree>
    <p:extLst>
      <p:ext uri="{BB962C8B-B14F-4D97-AF65-F5344CB8AC3E}">
        <p14:creationId xmlns:p14="http://schemas.microsoft.com/office/powerpoint/2010/main" val="3648276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tate Sen. Adriano Espaillat pt 1.mp4">
            <a:hlinkClick r:id="" action="ppaction://media"/>
          </p:cNvPr>
          <p:cNvPicPr>
            <a:picLocks noGrp="1" noChangeAspect="1"/>
          </p:cNvPicPr>
          <p:nvPr>
            <p:ph idx="1"/>
            <a:videoFile r:link="rId1"/>
            <p:extLst>
              <p:ext uri="{DAA4B4D4-6D71-4841-9C94-3DE7FCFB9230}">
                <p14:media xmlns:p14="http://schemas.microsoft.com/office/powerpoint/2010/main" r:embed="rId2">
                  <p14:trim st="476.6014"/>
                </p14:media>
              </p:ext>
            </p:extLst>
          </p:nvPr>
        </p:nvPicPr>
        <p:blipFill>
          <a:blip r:embed="rId4"/>
          <a:stretch>
            <a:fillRect/>
          </a:stretch>
        </p:blipFill>
        <p:spPr>
          <a:xfrm>
            <a:off x="-43873" y="-33366"/>
            <a:ext cx="9187852" cy="6891366"/>
          </a:xfr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7200" y="6077789"/>
            <a:ext cx="936595" cy="753501"/>
          </a:xfrm>
          <a:prstGeom prst="rect">
            <a:avLst/>
          </a:prstGeom>
        </p:spPr>
      </p:pic>
    </p:spTree>
    <p:extLst>
      <p:ext uri="{BB962C8B-B14F-4D97-AF65-F5344CB8AC3E}">
        <p14:creationId xmlns:p14="http://schemas.microsoft.com/office/powerpoint/2010/main" val="1283697601"/>
      </p:ext>
    </p:extLst>
  </p:cSld>
  <p:clrMapOvr>
    <a:masterClrMapping/>
  </p:clrMapOvr>
  <mc:AlternateContent xmlns:mc="http://schemas.openxmlformats.org/markup-compatibility/2006" xmlns:p14="http://schemas.microsoft.com/office/powerpoint/2010/main">
    <mc:Choice Requires="p14">
      <p:transition spd="slow" p14:dur="2000" advClick="0" advTm="29000"/>
    </mc:Choice>
    <mc:Fallback xmlns="">
      <p:transition spd="slow" advClick="0" advTm="2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7200" y="6077789"/>
            <a:ext cx="936595" cy="753501"/>
          </a:xfrm>
          <a:prstGeom prst="rect">
            <a:avLst/>
          </a:prstGeom>
        </p:spPr>
      </p:pic>
      <p:pic>
        <p:nvPicPr>
          <p:cNvPr id="3" name="State Sen. Adriano Espaillat pt 2.mp4">
            <a:hlinkClick r:id="" action="ppaction://media"/>
          </p:cNvPr>
          <p:cNvPicPr>
            <a:picLocks noGrp="1" noChangeAspect="1"/>
          </p:cNvPicPr>
          <p:nvPr>
            <p:ph idx="1"/>
            <a:videoFile r:link="rId1"/>
            <p:extLst>
              <p:ext uri="{DAA4B4D4-6D71-4841-9C94-3DE7FCFB9230}">
                <p14:media xmlns:p14="http://schemas.microsoft.com/office/powerpoint/2010/main" r:embed="rId2">
                  <p14:trim st="1107.296" end="340.7056"/>
                </p14:media>
              </p:ext>
            </p:extLst>
          </p:nvPr>
        </p:nvPicPr>
        <p:blipFill>
          <a:blip r:embed="rId5"/>
          <a:stretch>
            <a:fillRect/>
          </a:stretch>
        </p:blipFill>
        <p:spPr>
          <a:xfrm>
            <a:off x="1" y="13554"/>
            <a:ext cx="9144000" cy="6858603"/>
          </a:xfrm>
        </p:spPr>
      </p:pic>
    </p:spTree>
    <p:extLst>
      <p:ext uri="{BB962C8B-B14F-4D97-AF65-F5344CB8AC3E}">
        <p14:creationId xmlns:p14="http://schemas.microsoft.com/office/powerpoint/2010/main" val="4005711619"/>
      </p:ext>
    </p:extLst>
  </p:cSld>
  <p:clrMapOvr>
    <a:masterClrMapping/>
  </p:clrMapOvr>
  <mc:AlternateContent xmlns:mc="http://schemas.openxmlformats.org/markup-compatibility/2006" xmlns:p14="http://schemas.microsoft.com/office/powerpoint/2010/main">
    <mc:Choice Requires="p14">
      <p:transition spd="slow" p14:dur="2000" advClick="0" advTm="36000"/>
    </mc:Choice>
    <mc:Fallback xmlns="">
      <p:transition spd="slow" advClick="0" advTm="3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uomo 10 bullets.wmv">
            <a:hlinkClick r:id="" action="ppaction://media"/>
          </p:cNvPr>
          <p:cNvPicPr>
            <a:picLocks noGrp="1" noChangeAspect="1"/>
          </p:cNvPicPr>
          <p:nvPr>
            <p:ph idx="1"/>
            <a:videoFile r:link="rId1"/>
            <p:extLst>
              <p:ext uri="{DAA4B4D4-6D71-4841-9C94-3DE7FCFB9230}">
                <p14:media xmlns:p14="http://schemas.microsoft.com/office/powerpoint/2010/main" r:embed="rId2">
                  <p14:trim st="1263.5012" end="149.9064"/>
                </p14:media>
              </p:ext>
            </p:extLst>
          </p:nvPr>
        </p:nvPicPr>
        <p:blipFill>
          <a:blip r:embed="rId4"/>
          <a:stretch>
            <a:fillRect/>
          </a:stretch>
        </p:blipFill>
        <p:spPr>
          <a:xfrm>
            <a:off x="-914400" y="0"/>
            <a:ext cx="10408101" cy="8006880"/>
          </a:xfrm>
        </p:spPr>
      </p:pic>
    </p:spTree>
    <p:extLst>
      <p:ext uri="{BB962C8B-B14F-4D97-AF65-F5344CB8AC3E}">
        <p14:creationId xmlns:p14="http://schemas.microsoft.com/office/powerpoint/2010/main" val="1625075995"/>
      </p:ext>
    </p:extLst>
  </p:cSld>
  <p:clrMapOvr>
    <a:masterClrMapping/>
  </p:clrMapOvr>
  <mc:AlternateContent xmlns:mc="http://schemas.openxmlformats.org/markup-compatibility/2006" xmlns:p14="http://schemas.microsoft.com/office/powerpoint/2010/main">
    <mc:Choice Requires="p14">
      <p:transition spd="slow" p14:dur="2000" advTm="9910"/>
    </mc:Choice>
    <mc:Fallback xmlns="">
      <p:transition spd="slow" advTm="9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E180D4A7-C9FB-4DFB-919C-405C955672EB}">
      <p14:showEvtLst xmlns:p14="http://schemas.microsoft.com/office/powerpoint/2010/main">
        <p14:playEvt time="0" objId="4"/>
        <p14:stopEvt time="9335" objId="4"/>
      </p14:showEvt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1686073"/>
            <a:ext cx="3706586" cy="3693108"/>
          </a:xfrm>
          <a:prstGeom prst="rect">
            <a:avLst/>
          </a:prstGeom>
        </p:spPr>
      </p:pic>
      <p:sp>
        <p:nvSpPr>
          <p:cNvPr id="5" name="TextBox 4"/>
          <p:cNvSpPr txBox="1"/>
          <p:nvPr/>
        </p:nvSpPr>
        <p:spPr>
          <a:xfrm>
            <a:off x="-10886" y="362634"/>
            <a:ext cx="9144000" cy="1323439"/>
          </a:xfrm>
          <a:prstGeom prst="rect">
            <a:avLst/>
          </a:prstGeom>
          <a:noFill/>
        </p:spPr>
        <p:txBody>
          <a:bodyPr wrap="square" rtlCol="0">
            <a:spAutoFit/>
          </a:bodyPr>
          <a:lstStyle/>
          <a:p>
            <a:pPr algn="ctr"/>
            <a:r>
              <a:rPr lang="en-US" sz="4000" b="1" dirty="0" smtClean="0">
                <a:effectLst/>
              </a:rPr>
              <a:t>5th Annual NYSRPA Lobby Day and Rally</a:t>
            </a:r>
            <a:br>
              <a:rPr lang="en-US" sz="4000" b="1" dirty="0" smtClean="0">
                <a:effectLst/>
              </a:rPr>
            </a:br>
            <a:r>
              <a:rPr lang="en-US" sz="4000" b="1" dirty="0" smtClean="0">
                <a:effectLst/>
              </a:rPr>
              <a:t>February 28, 2013</a:t>
            </a:r>
          </a:p>
        </p:txBody>
      </p:sp>
      <p:sp>
        <p:nvSpPr>
          <p:cNvPr id="6" name="TextBox 5"/>
          <p:cNvSpPr txBox="1"/>
          <p:nvPr/>
        </p:nvSpPr>
        <p:spPr>
          <a:xfrm>
            <a:off x="244483" y="5562600"/>
            <a:ext cx="8633261" cy="1138773"/>
          </a:xfrm>
          <a:prstGeom prst="rect">
            <a:avLst/>
          </a:prstGeom>
          <a:noFill/>
        </p:spPr>
        <p:txBody>
          <a:bodyPr wrap="none" rtlCol="0">
            <a:spAutoFit/>
          </a:bodyPr>
          <a:lstStyle/>
          <a:p>
            <a:pPr algn="ctr"/>
            <a:r>
              <a:rPr lang="en-US" sz="2800" b="1" dirty="0" smtClean="0"/>
              <a:t>FOR MORE INFORMATION SEE:</a:t>
            </a:r>
          </a:p>
          <a:p>
            <a:r>
              <a:rPr lang="en-US" sz="2000" b="1" dirty="0" smtClean="0">
                <a:hlinkClick r:id="rId3"/>
              </a:rPr>
              <a:t>http://www.nssf.org/share/PDF/NSSF-NY_SAFE_Act_Summary_2013-01-24.pdf</a:t>
            </a:r>
            <a:endParaRPr lang="en-US" sz="2000" b="1" dirty="0" smtClean="0"/>
          </a:p>
          <a:p>
            <a:endParaRPr lang="en-US" sz="2000" b="1" dirty="0"/>
          </a:p>
        </p:txBody>
      </p:sp>
    </p:spTree>
    <p:extLst>
      <p:ext uri="{BB962C8B-B14F-4D97-AF65-F5344CB8AC3E}">
        <p14:creationId xmlns:p14="http://schemas.microsoft.com/office/powerpoint/2010/main" val="18045501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UPDATES</a:t>
            </a:r>
            <a:endParaRPr lang="en-US" b="1" i="1" dirty="0"/>
          </a:p>
        </p:txBody>
      </p:sp>
      <p:sp>
        <p:nvSpPr>
          <p:cNvPr id="3" name="Content Placeholder 2"/>
          <p:cNvSpPr>
            <a:spLocks noGrp="1"/>
          </p:cNvSpPr>
          <p:nvPr>
            <p:ph idx="1"/>
          </p:nvPr>
        </p:nvSpPr>
        <p:spPr/>
        <p:txBody>
          <a:bodyPr/>
          <a:lstStyle/>
          <a:p>
            <a:r>
              <a:rPr lang="en-US" dirty="0" smtClean="0"/>
              <a:t>Added 10 rounds at a range to the “7 round rule.”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6077789"/>
            <a:ext cx="936595" cy="753501"/>
          </a:xfrm>
          <a:prstGeom prst="rect">
            <a:avLst/>
          </a:prstGeom>
        </p:spPr>
      </p:pic>
    </p:spTree>
    <p:extLst>
      <p:ext uri="{BB962C8B-B14F-4D97-AF65-F5344CB8AC3E}">
        <p14:creationId xmlns:p14="http://schemas.microsoft.com/office/powerpoint/2010/main" val="992912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088663"/>
            <a:ext cx="2196018" cy="2188033"/>
          </a:xfrm>
          <a:prstGeom prst="rect">
            <a:avLst/>
          </a:prstGeom>
        </p:spPr>
      </p:pic>
      <p:sp>
        <p:nvSpPr>
          <p:cNvPr id="5" name="TextBox 4"/>
          <p:cNvSpPr txBox="1"/>
          <p:nvPr/>
        </p:nvSpPr>
        <p:spPr>
          <a:xfrm>
            <a:off x="-10886" y="152400"/>
            <a:ext cx="9144000" cy="707886"/>
          </a:xfrm>
          <a:prstGeom prst="rect">
            <a:avLst/>
          </a:prstGeom>
          <a:noFill/>
        </p:spPr>
        <p:txBody>
          <a:bodyPr wrap="square" rtlCol="0">
            <a:spAutoFit/>
          </a:bodyPr>
          <a:lstStyle/>
          <a:p>
            <a:pPr algn="ctr"/>
            <a:r>
              <a:rPr lang="en-US" sz="4000" b="1" dirty="0" smtClean="0">
                <a:effectLst/>
              </a:rPr>
              <a:t>NY UN-SAFE</a:t>
            </a:r>
          </a:p>
        </p:txBody>
      </p:sp>
      <p:sp>
        <p:nvSpPr>
          <p:cNvPr id="2" name="TextBox 1"/>
          <p:cNvSpPr txBox="1"/>
          <p:nvPr/>
        </p:nvSpPr>
        <p:spPr>
          <a:xfrm>
            <a:off x="6885768" y="6454540"/>
            <a:ext cx="2364365" cy="369332"/>
          </a:xfrm>
          <a:prstGeom prst="rect">
            <a:avLst/>
          </a:prstGeom>
          <a:noFill/>
        </p:spPr>
        <p:txBody>
          <a:bodyPr wrap="none" rtlCol="0">
            <a:spAutoFit/>
          </a:bodyPr>
          <a:lstStyle/>
          <a:p>
            <a:r>
              <a:rPr lang="en-US" dirty="0" smtClean="0"/>
              <a:t>VERSION DATE 2/11/13</a:t>
            </a:r>
            <a:endParaRPr lang="en-US" dirty="0"/>
          </a:p>
        </p:txBody>
      </p:sp>
      <p:sp>
        <p:nvSpPr>
          <p:cNvPr id="7" name="TextBox 6"/>
          <p:cNvSpPr txBox="1"/>
          <p:nvPr/>
        </p:nvSpPr>
        <p:spPr>
          <a:xfrm>
            <a:off x="215239" y="3438237"/>
            <a:ext cx="8691749" cy="3046988"/>
          </a:xfrm>
          <a:prstGeom prst="rect">
            <a:avLst/>
          </a:prstGeom>
          <a:noFill/>
        </p:spPr>
        <p:txBody>
          <a:bodyPr wrap="square" rtlCol="0">
            <a:spAutoFit/>
          </a:bodyPr>
          <a:lstStyle/>
          <a:p>
            <a:r>
              <a:rPr lang="en-US" sz="3200" b="1" dirty="0" smtClean="0"/>
              <a:t>    You are responsible for knowing and complying, (if you don’t believe in the 2</a:t>
            </a:r>
            <a:r>
              <a:rPr lang="en-US" sz="3200" b="1" baseline="30000" dirty="0" smtClean="0"/>
              <a:t>nd</a:t>
            </a:r>
            <a:r>
              <a:rPr lang="en-US" sz="3200" b="1" dirty="0" smtClean="0"/>
              <a:t> amendment,) with all NY laws.  All of these laws are new and subject to new legislative changes and corrections.  Interpretation and implementation of all of the new laws has just started.</a:t>
            </a:r>
            <a:endParaRPr lang="en-US" sz="3200" b="1" dirty="0"/>
          </a:p>
        </p:txBody>
      </p:sp>
      <p:sp>
        <p:nvSpPr>
          <p:cNvPr id="8" name="TextBox 7"/>
          <p:cNvSpPr txBox="1"/>
          <p:nvPr/>
        </p:nvSpPr>
        <p:spPr>
          <a:xfrm>
            <a:off x="2677886" y="1088663"/>
            <a:ext cx="6269017" cy="2308324"/>
          </a:xfrm>
          <a:prstGeom prst="rect">
            <a:avLst/>
          </a:prstGeom>
          <a:noFill/>
        </p:spPr>
        <p:txBody>
          <a:bodyPr wrap="square" rtlCol="0">
            <a:spAutoFit/>
          </a:bodyPr>
          <a:lstStyle/>
          <a:p>
            <a:pPr>
              <a:spcAft>
                <a:spcPts val="300"/>
              </a:spcAft>
            </a:pPr>
            <a:r>
              <a:rPr lang="en-US" sz="3600" b="1" dirty="0" smtClean="0"/>
              <a:t>     THE INFORMATION CONTAINED IN THIS POWER POINT PRESENTATION DOES NOT REPRESENT LEGAL ADVICE.</a:t>
            </a:r>
            <a:endParaRPr lang="en-US" sz="20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6405" y="5701039"/>
            <a:ext cx="936595" cy="753501"/>
          </a:xfrm>
          <a:prstGeom prst="rect">
            <a:avLst/>
          </a:prstGeom>
        </p:spPr>
      </p:pic>
    </p:spTree>
    <p:extLst>
      <p:ext uri="{BB962C8B-B14F-4D97-AF65-F5344CB8AC3E}">
        <p14:creationId xmlns:p14="http://schemas.microsoft.com/office/powerpoint/2010/main" val="2101852860"/>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886" y="152400"/>
            <a:ext cx="9144000" cy="707886"/>
          </a:xfrm>
          <a:prstGeom prst="rect">
            <a:avLst/>
          </a:prstGeom>
          <a:noFill/>
        </p:spPr>
        <p:txBody>
          <a:bodyPr wrap="square" rtlCol="0">
            <a:spAutoFit/>
          </a:bodyPr>
          <a:lstStyle/>
          <a:p>
            <a:pPr algn="ctr"/>
            <a:r>
              <a:rPr lang="en-US" sz="4000" b="1" dirty="0" smtClean="0">
                <a:effectLst/>
              </a:rPr>
              <a:t>NY UN-SAFE</a:t>
            </a:r>
          </a:p>
        </p:txBody>
      </p:sp>
      <p:sp>
        <p:nvSpPr>
          <p:cNvPr id="2" name="TextBox 1"/>
          <p:cNvSpPr txBox="1"/>
          <p:nvPr/>
        </p:nvSpPr>
        <p:spPr>
          <a:xfrm>
            <a:off x="6885768" y="6454540"/>
            <a:ext cx="2364365" cy="369332"/>
          </a:xfrm>
          <a:prstGeom prst="rect">
            <a:avLst/>
          </a:prstGeom>
          <a:noFill/>
        </p:spPr>
        <p:txBody>
          <a:bodyPr wrap="none" rtlCol="0">
            <a:spAutoFit/>
          </a:bodyPr>
          <a:lstStyle/>
          <a:p>
            <a:r>
              <a:rPr lang="en-US" dirty="0" smtClean="0"/>
              <a:t>VERSION DATE 2/11/13</a:t>
            </a:r>
            <a:endParaRPr lang="en-US" dirty="0"/>
          </a:p>
        </p:txBody>
      </p:sp>
      <p:sp>
        <p:nvSpPr>
          <p:cNvPr id="7" name="TextBox 6"/>
          <p:cNvSpPr txBox="1"/>
          <p:nvPr/>
        </p:nvSpPr>
        <p:spPr>
          <a:xfrm>
            <a:off x="215238" y="1828800"/>
            <a:ext cx="8691749" cy="3539430"/>
          </a:xfrm>
          <a:prstGeom prst="rect">
            <a:avLst/>
          </a:prstGeom>
          <a:noFill/>
        </p:spPr>
        <p:txBody>
          <a:bodyPr wrap="square" rtlCol="0">
            <a:spAutoFit/>
          </a:bodyPr>
          <a:lstStyle/>
          <a:p>
            <a:r>
              <a:rPr lang="en-US" sz="3200" b="1" dirty="0" smtClean="0"/>
              <a:t>     New laws are being written at this time to make corrections to the new laws.  Additional laws will be voted on.  Many court cases will be brought challenging several sections of the law.  Please join the New York State Rifle And Pistol Association, SCOPE, the NRA and other groups supporting law suits to overturn this new law.</a:t>
            </a:r>
            <a:endParaRPr lang="en-US" sz="3200" b="1"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6405" y="5701039"/>
            <a:ext cx="936595" cy="753501"/>
          </a:xfrm>
          <a:prstGeom prst="rect">
            <a:avLst/>
          </a:prstGeom>
        </p:spPr>
      </p:pic>
    </p:spTree>
    <p:extLst>
      <p:ext uri="{BB962C8B-B14F-4D97-AF65-F5344CB8AC3E}">
        <p14:creationId xmlns:p14="http://schemas.microsoft.com/office/powerpoint/2010/main" val="901146994"/>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uomo Urges Passage Of New Gun Law  'Forget The Extremists' - YouTube.wmv">
            <a:hlinkClick r:id="" action="ppaction://media"/>
          </p:cNvPr>
          <p:cNvPicPr>
            <a:picLocks noChangeAspect="1"/>
          </p:cNvPicPr>
          <p:nvPr>
            <a:videoFile r:link="rId1"/>
            <p:extLst>
              <p:ext uri="{DAA4B4D4-6D71-4841-9C94-3DE7FCFB9230}">
                <p14:media xmlns:p14="http://schemas.microsoft.com/office/powerpoint/2010/main" r:embed="rId2">
                  <p14:trim st="2124" end="5841.0032"/>
                </p14:media>
              </p:ext>
            </p:extLst>
          </p:nvPr>
        </p:nvPicPr>
        <p:blipFill>
          <a:blip r:embed="rId4"/>
          <a:stretch>
            <a:fillRect/>
          </a:stretch>
        </p:blipFill>
        <p:spPr>
          <a:xfrm>
            <a:off x="0" y="-1"/>
            <a:ext cx="9176657" cy="7058967"/>
          </a:xfrm>
          <a:prstGeom prst="rect">
            <a:avLst/>
          </a:prstGeom>
        </p:spPr>
      </p:pic>
    </p:spTree>
    <p:extLst>
      <p:ext uri="{BB962C8B-B14F-4D97-AF65-F5344CB8AC3E}">
        <p14:creationId xmlns:p14="http://schemas.microsoft.com/office/powerpoint/2010/main" val="1179421662"/>
      </p:ext>
    </p:extLst>
  </p:cSld>
  <p:clrMapOvr>
    <a:masterClrMapping/>
  </p:clrMapOvr>
  <mc:AlternateContent xmlns:mc="http://schemas.openxmlformats.org/markup-compatibility/2006" xmlns:p14="http://schemas.microsoft.com/office/powerpoint/2010/main">
    <mc:Choice Requires="p14">
      <p:transition spd="slow" p14:dur="5500" advClick="0" advTm="66983"/>
    </mc:Choice>
    <mc:Fallback xmlns="">
      <p:transition spd="slow" advClick="0" advTm="66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1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E180D4A7-C9FB-4DFB-919C-405C955672EB}">
      <p14:showEvtLst xmlns:p14="http://schemas.microsoft.com/office/powerpoint/2010/main">
        <p14:playEvt time="0" objId="4"/>
        <p14:stopEvt time="66983" objId="4"/>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b="1" i="1" dirty="0"/>
              <a:t>Expanded ban on “assault weapons”</a:t>
            </a:r>
          </a:p>
        </p:txBody>
      </p:sp>
      <p:sp>
        <p:nvSpPr>
          <p:cNvPr id="3" name="Content Placeholder 2"/>
          <p:cNvSpPr>
            <a:spLocks noGrp="1"/>
          </p:cNvSpPr>
          <p:nvPr>
            <p:ph idx="1"/>
          </p:nvPr>
        </p:nvSpPr>
        <p:spPr>
          <a:xfrm>
            <a:off x="457200" y="1600200"/>
            <a:ext cx="8229600" cy="5105400"/>
          </a:xfrm>
        </p:spPr>
        <p:txBody>
          <a:bodyPr>
            <a:normAutofit lnSpcReduction="10000"/>
          </a:bodyPr>
          <a:lstStyle/>
          <a:p>
            <a:r>
              <a:rPr lang="en-US" b="1" i="1" dirty="0"/>
              <a:t> Rifles, shotguns and handguns with certain characteristics are defined to be assault weapons, including semi--automatic rifles with detachable magazines and one military style feature. New York State previously banned assault weapons using a "two--feature" test taken from the now--‐expired federal assault weapons ban. The NY SAFE Act also expands the definition to include pistols and shotguns with certain proscribed features.</a:t>
            </a:r>
            <a:r>
              <a:rPr lang="en-US" dirty="0"/>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6172200"/>
            <a:ext cx="809625" cy="533400"/>
          </a:xfrm>
          <a:prstGeom prst="rect">
            <a:avLst/>
          </a:prstGeom>
        </p:spPr>
      </p:pic>
    </p:spTree>
    <p:extLst>
      <p:ext uri="{BB962C8B-B14F-4D97-AF65-F5344CB8AC3E}">
        <p14:creationId xmlns:p14="http://schemas.microsoft.com/office/powerpoint/2010/main" val="41246261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a:t>The NY SAFE Act: </a:t>
            </a:r>
          </a:p>
        </p:txBody>
      </p:sp>
      <p:sp>
        <p:nvSpPr>
          <p:cNvPr id="3" name="Content Placeholder 2"/>
          <p:cNvSpPr>
            <a:spLocks noGrp="1"/>
          </p:cNvSpPr>
          <p:nvPr>
            <p:ph idx="1"/>
          </p:nvPr>
        </p:nvSpPr>
        <p:spPr>
          <a:xfrm>
            <a:off x="457200" y="1600200"/>
            <a:ext cx="8229600" cy="5257800"/>
          </a:xfrm>
        </p:spPr>
        <p:txBody>
          <a:bodyPr>
            <a:normAutofit/>
          </a:bodyPr>
          <a:lstStyle/>
          <a:p>
            <a:r>
              <a:rPr lang="en-US" dirty="0"/>
              <a:t>Bans the in--‐state acquisition of assault weapons, effective as of January 15, 2013. </a:t>
            </a:r>
          </a:p>
          <a:p>
            <a:r>
              <a:rPr lang="en-US" dirty="0"/>
              <a:t>Grandfathers the prior ownership of assault weapons, but requires that they be registered with the State by April 15, 2014 and recertified every five years. Registration and recertification of grandfathered ownership will be subject to review by the New York State Police for “disqualifiers” which have not yet been defined.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6172200"/>
            <a:ext cx="809625" cy="533400"/>
          </a:xfrm>
          <a:prstGeom prst="rect">
            <a:avLst/>
          </a:prstGeom>
        </p:spPr>
      </p:pic>
    </p:spTree>
    <p:extLst>
      <p:ext uri="{BB962C8B-B14F-4D97-AF65-F5344CB8AC3E}">
        <p14:creationId xmlns:p14="http://schemas.microsoft.com/office/powerpoint/2010/main" val="26745218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a:t>The NY SAFE Act: </a:t>
            </a:r>
          </a:p>
        </p:txBody>
      </p:sp>
      <p:sp>
        <p:nvSpPr>
          <p:cNvPr id="3" name="Content Placeholder 2"/>
          <p:cNvSpPr>
            <a:spLocks noGrp="1"/>
          </p:cNvSpPr>
          <p:nvPr>
            <p:ph idx="1"/>
          </p:nvPr>
        </p:nvSpPr>
        <p:spPr>
          <a:xfrm>
            <a:off x="457200" y="1600200"/>
            <a:ext cx="8229600" cy="5105400"/>
          </a:xfrm>
        </p:spPr>
        <p:txBody>
          <a:bodyPr>
            <a:normAutofit fontScale="92500" lnSpcReduction="10000"/>
          </a:bodyPr>
          <a:lstStyle/>
          <a:p>
            <a:r>
              <a:rPr lang="en-US" dirty="0"/>
              <a:t>Requires that owners of grandfathered assault weapons may only sell these firearms out--‐of--‐state or through an in--‐state licensed dealer. Assault weapons cannot be inherited. </a:t>
            </a:r>
          </a:p>
          <a:p>
            <a:endParaRPr lang="en-US" dirty="0" smtClean="0"/>
          </a:p>
          <a:p>
            <a:pPr marL="0" indent="0">
              <a:buNone/>
            </a:pPr>
            <a:r>
              <a:rPr lang="en-US" dirty="0" smtClean="0"/>
              <a:t>    While </a:t>
            </a:r>
            <a:r>
              <a:rPr lang="en-US" dirty="0"/>
              <a:t>the NY SAFE Act broadens the definition of assault weapon, it does not affect the exemptions for the possession of an assault weapon that were previously in place for certain persons and entities including police officers, manufacturers and licensed dealers</a:t>
            </a:r>
            <a:r>
              <a:rPr lang="en-US" dirty="0" smtClean="0"/>
              <a: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6172200"/>
            <a:ext cx="809625" cy="533400"/>
          </a:xfrm>
          <a:prstGeom prst="rect">
            <a:avLst/>
          </a:prstGeom>
        </p:spPr>
      </p:pic>
    </p:spTree>
    <p:extLst>
      <p:ext uri="{BB962C8B-B14F-4D97-AF65-F5344CB8AC3E}">
        <p14:creationId xmlns:p14="http://schemas.microsoft.com/office/powerpoint/2010/main" val="10178530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2546</TotalTime>
  <Words>2168</Words>
  <Application>Microsoft Office PowerPoint</Application>
  <PresentationFormat>On-screen Show (4:3)</PresentationFormat>
  <Paragraphs>95</Paragraphs>
  <Slides>39</Slides>
  <Notes>0</Notes>
  <HiddenSlides>1</HiddenSlides>
  <MMClips>4</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PowerPoint Presentation</vt:lpstr>
      <vt:lpstr>PowerPoint Presentation</vt:lpstr>
      <vt:lpstr>PowerPoint Presentation</vt:lpstr>
      <vt:lpstr>PowerPoint Presentation</vt:lpstr>
      <vt:lpstr>PowerPoint Presentation</vt:lpstr>
      <vt:lpstr>PowerPoint Presentation</vt:lpstr>
      <vt:lpstr>Expanded ban on “assault weapons”</vt:lpstr>
      <vt:lpstr>The NY SAFE Act: </vt:lpstr>
      <vt:lpstr>The NY SAFE Act: </vt:lpstr>
      <vt:lpstr>Magazine capacity </vt:lpstr>
      <vt:lpstr>Magazine capacity </vt:lpstr>
      <vt:lpstr>Magazine capacity </vt:lpstr>
      <vt:lpstr>Magazine capacity </vt:lpstr>
      <vt:lpstr>Magazine capacity </vt:lpstr>
      <vt:lpstr>Ammunition Sales</vt:lpstr>
      <vt:lpstr>Database for Universal Background Checks</vt:lpstr>
      <vt:lpstr>Database for Universal Background Checks</vt:lpstr>
      <vt:lpstr>Private Firearm Sales</vt:lpstr>
      <vt:lpstr>Mental Health Alerts</vt:lpstr>
      <vt:lpstr>Increased Criminal Penalties</vt:lpstr>
      <vt:lpstr>REPORT OF THEFT OR LOSS OF A FIREARM, RIFLE OR SHOTGUN.</vt:lpstr>
      <vt:lpstr>7 ROUND RULE</vt:lpstr>
      <vt:lpstr>7 ROUND RULE</vt:lpstr>
      <vt:lpstr>7 ROUND RULE</vt:lpstr>
      <vt:lpstr>7 ROUND RULE</vt:lpstr>
      <vt:lpstr>7 ROUND RULE</vt:lpstr>
      <vt:lpstr>IMPORTANT DATES</vt:lpstr>
      <vt:lpstr>IMPORTANT DATES</vt:lpstr>
      <vt:lpstr>PENALTIES</vt:lpstr>
      <vt:lpstr>MISCELLANEOUS</vt:lpstr>
      <vt:lpstr>MISCELLANEOUS</vt:lpstr>
      <vt:lpstr>MISCELLANEOUS</vt:lpstr>
      <vt:lpstr>MISCELLANEOUS</vt:lpstr>
      <vt:lpstr>PENALTIES</vt:lpstr>
      <vt:lpstr>PowerPoint Presentation</vt:lpstr>
      <vt:lpstr>PowerPoint Presentation</vt:lpstr>
      <vt:lpstr>PowerPoint Presentation</vt:lpstr>
      <vt:lpstr>PowerPoint Presentation</vt:lpstr>
      <vt:lpstr>UPDATES</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 Rogero</dc:creator>
  <cp:lastModifiedBy>George Rogero</cp:lastModifiedBy>
  <cp:revision>59</cp:revision>
  <dcterms:created xsi:type="dcterms:W3CDTF">2013-02-03T14:53:35Z</dcterms:created>
  <dcterms:modified xsi:type="dcterms:W3CDTF">2013-03-13T13:27:58Z</dcterms:modified>
</cp:coreProperties>
</file>